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4176" r:id="rId2"/>
    <p:sldMasterId id="2147484188" r:id="rId3"/>
  </p:sldMasterIdLst>
  <p:notesMasterIdLst>
    <p:notesMasterId r:id="rId33"/>
  </p:notesMasterIdLst>
  <p:sldIdLst>
    <p:sldId id="256" r:id="rId4"/>
    <p:sldId id="272" r:id="rId5"/>
    <p:sldId id="257" r:id="rId6"/>
    <p:sldId id="258" r:id="rId7"/>
    <p:sldId id="259" r:id="rId8"/>
    <p:sldId id="263" r:id="rId9"/>
    <p:sldId id="281" r:id="rId10"/>
    <p:sldId id="279" r:id="rId11"/>
    <p:sldId id="282" r:id="rId12"/>
    <p:sldId id="261" r:id="rId13"/>
    <p:sldId id="283" r:id="rId14"/>
    <p:sldId id="278" r:id="rId15"/>
    <p:sldId id="262" r:id="rId16"/>
    <p:sldId id="264" r:id="rId17"/>
    <p:sldId id="260" r:id="rId18"/>
    <p:sldId id="265" r:id="rId19"/>
    <p:sldId id="276" r:id="rId20"/>
    <p:sldId id="270" r:id="rId21"/>
    <p:sldId id="271" r:id="rId22"/>
    <p:sldId id="280" r:id="rId23"/>
    <p:sldId id="266" r:id="rId24"/>
    <p:sldId id="277" r:id="rId25"/>
    <p:sldId id="284" r:id="rId26"/>
    <p:sldId id="285" r:id="rId27"/>
    <p:sldId id="267" r:id="rId28"/>
    <p:sldId id="273" r:id="rId29"/>
    <p:sldId id="286" r:id="rId30"/>
    <p:sldId id="287" r:id="rId31"/>
    <p:sldId id="275" r:id="rId3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1" autoAdjust="0"/>
  </p:normalViewPr>
  <p:slideViewPr>
    <p:cSldViewPr>
      <p:cViewPr varScale="1">
        <p:scale>
          <a:sx n="106" d="100"/>
          <a:sy n="106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691613-A787-4DE6-91DF-A063B665ACE6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425172-5DFE-492E-9D57-5E7E18B5FAC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51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32F57D-3E42-4F6E-A9B1-0024F14CEDE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C895-1A1B-47B4-A32B-B096A2E9740F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1CF67-239A-4C7C-9041-BD36A1E24CE0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AA4EB-D641-40F4-9208-06C36D74F6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DAE53-4675-43CF-8210-2EF5A26F7D56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01CE9-1E46-4961-8C6C-5F62F66947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C8C1E-18EF-4ADB-BEA7-E4354E4FB3EC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04096-EED8-4DB3-A632-B073CD19F2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EC3F1-D768-4C99-BBE7-83A2C49183D6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2CA97-DE9F-4101-9DC4-23531C350EA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78C6D-1D0A-42FD-9F2D-8AAC3B6B8675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FEB45-E745-43C7-A426-36EF25E1C7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90352-E5B8-408A-9018-8C078835CA0A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CDA1-620B-4D65-8DF3-89C1E14A9F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F7AA0-A036-40BB-BAE7-CE8278320CCF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32250-D51B-4799-B78B-7E173F821E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E3486-3AFC-4DF5-8390-3A15C95675E5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F910-AB1E-42DF-97F3-5586B087AB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EE314-8C1B-401D-82EC-A261C3A005E4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F2DB-9E6A-4214-BC5F-94EEC82772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E105-0940-40AC-B124-7B8C14CD7367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7923E-051D-4B19-AF49-4AE3BEB4F0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DC4A9-B823-4D32-BBB3-95F617B9AD3D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5BCFD-2646-4B03-A992-A21E5E47719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C3597-086E-4C85-9504-DE444648A088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F351D-09E4-431D-93C8-796C241BFD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5D0C-8A79-4F33-AAED-3F2A32876F19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8BB25-E612-417E-A27E-C5C97A54382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EA065-0491-4A74-99B9-EACD526545A9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14B5D-88F5-4E47-9915-E47860B411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422F2-F53F-4489-B0E9-1CE91DEB332A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94661-4220-41AC-A61D-51B66706CE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FFEE3-1248-4EC1-96CC-5BBD6E7241D8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45B01-EB0F-4B9C-9CD5-1A03730CD9F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AF284-57EA-460F-BDBE-2337B16138E5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13A1A-D468-499F-8645-DB5FC9B1D7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FB425-3B06-4D54-A83F-733D38206068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95F1-634F-4D3B-A87D-E9409ED906E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CE946-0BDF-4252-9A19-8903E60DE6D4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A89E-74C4-41CA-A78A-0793CAB79E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A034B-C9D0-45B0-8CA6-5CBEED4923F2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5F2F-F732-4746-8A5A-12AB9FAA56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50489-7B2F-4089-ADBE-0F8FFC4FF601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19BEB-3CF3-4136-B03A-09795C563C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3D103-39C9-4B20-A5E9-248AF3EE5D71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A0C15-FE0D-46C2-8F09-1799C6D1DF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0C5CA-9913-4ED4-96D6-6507965AF7B1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CB119-3DC5-4A6F-955E-35B37557B3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25BF-7A12-4A87-AECE-EBD823D0C7C3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F251E-3BBD-4844-944F-9AED2B2263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CB34E-44A6-4E47-909D-230A39CA4AC5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121DD-B8AE-4F17-8C4A-40CFC02601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1DC7A-CDAF-4A4E-8985-90F006A47B64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51D4E-C13F-4172-B083-01D789A0D7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BC5-A13C-430F-8CE0-22AFA76899B6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C1221-1514-498A-B8B1-D1E40AB410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B04F9-AA92-4864-9B06-C3AFBC659D6A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5B3F7-A355-4350-A966-267301155B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0AED2-6A25-4100-9E80-A7C841C0707D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AE15C-AF08-412D-9C7F-3BFCB86C654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8379C-023B-4F22-A0D0-657F0C270DE3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74796-517B-4D15-B7B8-6817AE3AAD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44AA3-0325-4B71-B766-FD1B850B7D8F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A09D1-3EA7-49D8-9B0D-A0788742B14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2F36E-7447-4FD8-8948-E0614318F5EE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41952-AD5A-4B53-AE53-9A39E1BCFE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37B59-430D-454C-A29F-C6F40A42B2AE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3A4F2-F311-46DA-9DA7-4757EECE16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5816A3-9A97-4067-AF1B-28E9FAD0C6FC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34FF36-DE68-48AF-9F91-A0AA2C0AC3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3A819F-716D-4A6C-A899-AE060F56CABD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559B72-8E8E-4BFC-879E-26E35228ADE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  <p:sldLayoutId id="2147484439" r:id="rId10"/>
    <p:sldLayoutId id="21474844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6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3077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8C4AC96-E907-4811-A4C5-B7A5D34B8D15}" type="datetimeFigureOut">
              <a:rPr lang="pl-PL"/>
              <a:pPr>
                <a:defRPr/>
              </a:pPr>
              <a:t>2016-10-09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6AB58CC-5BA8-474E-AED1-E12A38B1C3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3081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9" r:id="rId1"/>
    <p:sldLayoutId id="2147484441" r:id="rId2"/>
    <p:sldLayoutId id="2147484450" r:id="rId3"/>
    <p:sldLayoutId id="2147484442" r:id="rId4"/>
    <p:sldLayoutId id="2147484443" r:id="rId5"/>
    <p:sldLayoutId id="2147484444" r:id="rId6"/>
    <p:sldLayoutId id="2147484445" r:id="rId7"/>
    <p:sldLayoutId id="2147484446" r:id="rId8"/>
    <p:sldLayoutId id="2147484451" r:id="rId9"/>
    <p:sldLayoutId id="2147484447" r:id="rId10"/>
    <p:sldLayoutId id="21474844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forum.sukurs.edu.pl/viewtopic.php?f=1&amp;t=14293&amp;hilit=Narodowy+Program+Rozwoju+Czytelnictwa" TargetMode="External"/><Relationship Id="rId3" Type="http://schemas.openxmlformats.org/officeDocument/2006/relationships/hyperlink" Target="https://legislacja.rcl.gov.pl/docs/3/12276106/12306140/dokument188111.pdf" TargetMode="External"/><Relationship Id="rId7" Type="http://schemas.openxmlformats.org/officeDocument/2006/relationships/hyperlink" Target="http://bibliotekawszkole.edu.pl/NPRCz_poradnik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mac.pl/Wiadomosci/Dotacje_dla_szkolnych_bibliotek_w_ramach_programu_MEN_Ksiazki_naszych_marzen.html" TargetMode="External"/><Relationship Id="rId5" Type="http://schemas.openxmlformats.org/officeDocument/2006/relationships/hyperlink" Target="http://www.lustrobiblioteki.pl/" TargetMode="External"/><Relationship Id="rId4" Type="http://schemas.openxmlformats.org/officeDocument/2006/relationships/hyperlink" Target="http://bibliotekawszkole.pl/news.php?id=456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ekawszkole.edu.pl/NPRCz_poradnik.pdf" TargetMode="External"/><Relationship Id="rId2" Type="http://schemas.openxmlformats.org/officeDocument/2006/relationships/hyperlink" Target="mailto:m.borcz@bptorun.edu.pl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kawszkole.edu.pl/NPRCz_poradnik.pdf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76375" y="3500438"/>
            <a:ext cx="6408738" cy="20161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/>
              <a:t>Priorytet 3. Narodowego Programu Rozwoju Czytelnictwa</a:t>
            </a:r>
            <a:br>
              <a:rPr lang="pl-PL" b="1" dirty="0" smtClean="0"/>
            </a:br>
            <a:endParaRPr lang="pl-PL" dirty="0" smtClean="0"/>
          </a:p>
        </p:txBody>
      </p:sp>
      <p:sp>
        <p:nvSpPr>
          <p:cNvPr id="7171" name="Prostokąt 3"/>
          <p:cNvSpPr>
            <a:spLocks noChangeArrowheads="1"/>
          </p:cNvSpPr>
          <p:nvPr/>
        </p:nvSpPr>
        <p:spPr bwMode="auto">
          <a:xfrm>
            <a:off x="2700338" y="5084763"/>
            <a:ext cx="417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400" b="1">
                <a:latin typeface="Calibri" pitchFamily="34" charset="0"/>
              </a:rPr>
              <a:t>na lata 2016-20</a:t>
            </a:r>
            <a:r>
              <a:rPr lang="pl-PL" sz="2400" b="1"/>
              <a:t>2</a:t>
            </a:r>
            <a:r>
              <a:rPr lang="pl-PL" sz="2400" b="1">
                <a:latin typeface="Calibri" pitchFamily="34" charset="0"/>
              </a:rPr>
              <a:t>0</a:t>
            </a:r>
            <a:endParaRPr lang="pl-PL" sz="2400">
              <a:latin typeface="Calibri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908050"/>
            <a:ext cx="5545137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147050" cy="993775"/>
          </a:xfrm>
        </p:spPr>
        <p:txBody>
          <a:bodyPr/>
          <a:lstStyle/>
          <a:p>
            <a:pPr eaLnBrk="1" hangingPunct="1"/>
            <a:r>
              <a:rPr lang="pl-PL" sz="3600" b="1" smtClean="0">
                <a:solidFill>
                  <a:srgbClr val="FF0000"/>
                </a:solidFill>
              </a:rPr>
              <a:t>Kwoty do rozdysponowania</a:t>
            </a:r>
            <a:endParaRPr lang="pl-PL" sz="3600" smtClean="0">
              <a:solidFill>
                <a:srgbClr val="FF0000"/>
              </a:solidFill>
            </a:endParaRPr>
          </a:p>
        </p:txBody>
      </p:sp>
      <p:sp>
        <p:nvSpPr>
          <p:cNvPr id="16387" name="Symbol zastępczy zawartości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54721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pl-PL" sz="2400" smtClean="0"/>
          </a:p>
          <a:p>
            <a:pPr eaLnBrk="1" hangingPunct="1">
              <a:buFont typeface="Arial" charset="0"/>
              <a:buNone/>
            </a:pPr>
            <a:r>
              <a:rPr lang="pl-PL" sz="2400" smtClean="0"/>
              <a:t>Udział własny organu prowadzącego dla wszystkich szkół i bibliotek</a:t>
            </a:r>
          </a:p>
          <a:p>
            <a:pPr eaLnBrk="1" hangingPunct="1">
              <a:buFont typeface="Arial" charset="0"/>
              <a:buNone/>
            </a:pPr>
            <a:r>
              <a:rPr lang="pl-PL" sz="2400" smtClean="0"/>
              <a:t>pedagogicznych ustalono w wysokości </a:t>
            </a:r>
            <a:r>
              <a:rPr lang="pl-PL" sz="2400" b="1" smtClean="0"/>
              <a:t>20% całości zadania.</a:t>
            </a:r>
          </a:p>
          <a:p>
            <a:pPr eaLnBrk="1" hangingPunct="1">
              <a:buFont typeface="Arial" charset="0"/>
              <a:buNone/>
            </a:pPr>
            <a:endParaRPr lang="pl-PL" sz="1400" b="1" smtClean="0"/>
          </a:p>
          <a:p>
            <a:pPr eaLnBrk="1" hangingPunct="1">
              <a:buFont typeface="Arial" charset="0"/>
              <a:buNone/>
            </a:pPr>
            <a:endParaRPr lang="pl-PL" sz="1400" b="1" smtClean="0"/>
          </a:p>
          <a:p>
            <a:pPr eaLnBrk="1" hangingPunct="1">
              <a:buFont typeface="Arial" charset="0"/>
              <a:buNone/>
            </a:pPr>
            <a:r>
              <a:rPr lang="pl-PL" sz="1800" smtClean="0"/>
              <a:t>• szkoły do 70 uczniów: </a:t>
            </a:r>
            <a:r>
              <a:rPr lang="pl-PL" sz="1800" b="1" smtClean="0"/>
              <a:t>2480 zł z programu + 620 zł </a:t>
            </a:r>
            <a:r>
              <a:rPr lang="pl-PL" sz="1800" smtClean="0"/>
              <a:t>od organu prowadzącego = </a:t>
            </a:r>
            <a:r>
              <a:rPr lang="pl-PL" sz="1800" b="1" smtClean="0"/>
              <a:t>3100 zł</a:t>
            </a:r>
            <a:r>
              <a:rPr lang="pl-PL" sz="1800" smtClean="0"/>
              <a:t>;</a:t>
            </a:r>
          </a:p>
          <a:p>
            <a:pPr eaLnBrk="1" hangingPunct="1">
              <a:buFont typeface="Arial" charset="0"/>
              <a:buNone/>
            </a:pPr>
            <a:r>
              <a:rPr lang="pl-PL" sz="1800" smtClean="0"/>
              <a:t>• szkoły od 71 do 170 uczniów: </a:t>
            </a:r>
            <a:r>
              <a:rPr lang="pl-PL" sz="1800" b="1" smtClean="0"/>
              <a:t>4000 zł z programu + 1000 zł </a:t>
            </a:r>
            <a:r>
              <a:rPr lang="pl-PL" sz="1800" smtClean="0"/>
              <a:t>od organu prowadzącego = </a:t>
            </a:r>
            <a:r>
              <a:rPr lang="pl-PL" sz="1800" b="1" smtClean="0"/>
              <a:t>5000 zł</a:t>
            </a:r>
            <a:r>
              <a:rPr lang="pl-PL" sz="1800" smtClean="0"/>
              <a:t>;</a:t>
            </a:r>
          </a:p>
          <a:p>
            <a:pPr eaLnBrk="1" hangingPunct="1">
              <a:buFont typeface="Arial" charset="0"/>
              <a:buNone/>
            </a:pPr>
            <a:r>
              <a:rPr lang="pl-PL" sz="1800" smtClean="0"/>
              <a:t>• szkoły powyżej 170 uczniów: </a:t>
            </a:r>
            <a:r>
              <a:rPr lang="pl-PL" sz="1800" b="1" smtClean="0"/>
              <a:t>12 000 zł z programu + 3000 zł </a:t>
            </a:r>
            <a:r>
              <a:rPr lang="pl-PL" sz="1800" smtClean="0"/>
              <a:t>od organu prowadzącego = 15 000 zł;</a:t>
            </a:r>
          </a:p>
          <a:p>
            <a:pPr eaLnBrk="1" hangingPunct="1">
              <a:buFont typeface="Arial" charset="0"/>
              <a:buNone/>
            </a:pPr>
            <a:r>
              <a:rPr lang="pl-PL" sz="1800" smtClean="0"/>
              <a:t>• biblioteki pedagogiczne: </a:t>
            </a:r>
            <a:r>
              <a:rPr lang="pl-PL" sz="1800" b="1" smtClean="0"/>
              <a:t>4600 zł z programu + 1150 zł </a:t>
            </a:r>
            <a:r>
              <a:rPr lang="pl-PL" sz="1800" smtClean="0"/>
              <a:t>od organu prowadzącego = </a:t>
            </a:r>
            <a:r>
              <a:rPr lang="pl-PL" sz="1800" b="1" smtClean="0"/>
              <a:t>5750 zł.</a:t>
            </a:r>
          </a:p>
          <a:p>
            <a:pPr eaLnBrk="1" hangingPunct="1">
              <a:buFont typeface="Arial" charset="0"/>
              <a:buNone/>
            </a:pPr>
            <a:endParaRPr lang="pl-PL" sz="1800" b="1" smtClean="0"/>
          </a:p>
          <a:p>
            <a:pPr algn="ctr" eaLnBrk="1" hangingPunct="1">
              <a:buFont typeface="Arial" charset="0"/>
              <a:buNone/>
            </a:pPr>
            <a:endParaRPr lang="pl-PL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smtClean="0"/>
              <a:t>CZĘŚĆ III - KALKULACJA KOSZTÓW</a:t>
            </a:r>
            <a:endParaRPr lang="pl-PL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39750" y="1649413"/>
          <a:ext cx="7437438" cy="21034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95044"/>
                <a:gridCol w="4363297"/>
                <a:gridCol w="2479171"/>
              </a:tblGrid>
              <a:tr h="356399">
                <a:tc>
                  <a:txBody>
                    <a:bodyPr/>
                    <a:lstStyle/>
                    <a:p>
                      <a:r>
                        <a:rPr lang="pl-PL" sz="1800" kern="1200" dirty="0" err="1" smtClean="0"/>
                        <a:t>L.p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Koszt w zł </a:t>
                      </a:r>
                      <a:endParaRPr lang="pl-PL" dirty="0"/>
                    </a:p>
                  </a:txBody>
                  <a:tcPr/>
                </a:tc>
              </a:tr>
              <a:tr h="356399">
                <a:tc>
                  <a:txBody>
                    <a:bodyPr/>
                    <a:lstStyle/>
                    <a:p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/>
                        <a:t>Wnioskowana kwota wsparcia finansowego na zakup książek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4600 zł</a:t>
                      </a:r>
                      <a:endParaRPr lang="pl-PL" dirty="0"/>
                    </a:p>
                  </a:txBody>
                  <a:tcPr/>
                </a:tc>
              </a:tr>
              <a:tr h="356399">
                <a:tc>
                  <a:txBody>
                    <a:bodyPr/>
                    <a:lstStyle/>
                    <a:p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/>
                        <a:t>Wkład własny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1150 zł</a:t>
                      </a:r>
                      <a:endParaRPr lang="pl-PL" dirty="0"/>
                    </a:p>
                  </a:txBody>
                  <a:tcPr/>
                </a:tc>
              </a:tr>
              <a:tr h="356399">
                <a:tc>
                  <a:txBody>
                    <a:bodyPr/>
                    <a:lstStyle/>
                    <a:p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/>
                        <a:t>Razem koszt zakupu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5750 zł</a:t>
                      </a:r>
                      <a:endParaRPr lang="pl-PL" dirty="0"/>
                    </a:p>
                  </a:txBody>
                  <a:tcPr/>
                </a:tc>
              </a:tr>
              <a:tr h="351517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35" name="Prostokąt 4"/>
          <p:cNvSpPr>
            <a:spLocks noChangeArrowheads="1"/>
          </p:cNvSpPr>
          <p:nvPr/>
        </p:nvSpPr>
        <p:spPr bwMode="auto">
          <a:xfrm>
            <a:off x="468313" y="4398963"/>
            <a:ext cx="82804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b="1" dirty="0">
                <a:latin typeface="+mj-lt"/>
              </a:rPr>
              <a:t>Przykład: szkoła o liczbie uczniów 240 wnioskuje o kwotę 12000 zł. Kwota ta stanowi 80% kosztów zadania. Kwotę zadania wylicza się jako 12000 zł : 0,8 = 15000 zł. Wkład własny wylicza się jako: 15000 zł – 12000 zł = 3000 zł"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smtClean="0">
                <a:solidFill>
                  <a:srgbClr val="FF0000"/>
                </a:solidFill>
              </a:rPr>
              <a:t>Kwoty do rozdysponowania</a:t>
            </a:r>
            <a:endParaRPr lang="pl-PL" sz="3600" smtClean="0">
              <a:solidFill>
                <a:srgbClr val="FF0000"/>
              </a:solidFill>
            </a:endParaRPr>
          </a:p>
        </p:txBody>
      </p:sp>
      <p:sp>
        <p:nvSpPr>
          <p:cNvPr id="1843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b="1" smtClean="0"/>
              <a:t>Do wkładu własnego organu prowadzącego będzie można zaliczyć tylko wydatki (na zakup książek) poniesione </a:t>
            </a:r>
            <a:r>
              <a:rPr lang="pl-PL" b="1" smtClean="0">
                <a:solidFill>
                  <a:srgbClr val="00B050"/>
                </a:solidFill>
              </a:rPr>
              <a:t>od dnia podpisania przez organ prowadzący umowy z wojewodą w sprawie udziału w programie do 31 grudnia danego roku kalendarzowego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993775"/>
          </a:xfrm>
        </p:spPr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Wsparcie finansowe w latach 2016-2020</a:t>
            </a:r>
            <a:endParaRPr lang="pl-PL" sz="2400" u="sng" smtClean="0">
              <a:solidFill>
                <a:srgbClr val="FF0000"/>
              </a:solidFill>
            </a:endParaRPr>
          </a:p>
        </p:txBody>
      </p:sp>
      <p:sp>
        <p:nvSpPr>
          <p:cNvPr id="19459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196975"/>
            <a:ext cx="8362950" cy="5327650"/>
          </a:xfrm>
        </p:spPr>
        <p:txBody>
          <a:bodyPr/>
          <a:lstStyle/>
          <a:p>
            <a:pPr eaLnBrk="1" hangingPunct="1"/>
            <a:r>
              <a:rPr lang="pl-PL" sz="2400" b="1" smtClean="0"/>
              <a:t>W ramach NPRCz organ prowadzący będzie mógł otrzymać tylko raz wsparcie finansowe dla poszczególnych szkół i bibliotek pedagogicznych. Jeśli w jednym roku kalendarzowym organ prowadzący nie uzyska wsparcia finansowego dla danej szkoły lub biblioteki, będzie mógł w kolejnym roku ponownie złożyć wniosek dotyczący tej szkoły. </a:t>
            </a:r>
            <a:r>
              <a:rPr lang="pl-PL" sz="2400" b="1" u="sng" smtClean="0"/>
              <a:t>Takie „zaległe” wnioski będą rozpatrywane w pierwszej kolejności.</a:t>
            </a:r>
          </a:p>
          <a:p>
            <a:pPr eaLnBrk="1" hangingPunct="1"/>
            <a:r>
              <a:rPr lang="pl-PL" sz="2400" b="1" smtClean="0">
                <a:solidFill>
                  <a:srgbClr val="0033CC"/>
                </a:solidFill>
              </a:rPr>
              <a:t>Program „Książki naszych marzeń”, realizowany w r. 2015 w szkołach podstawowych, jest niezależny od Narodowego Programu Rozwoju Czytelnictwa 2016-2020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922337"/>
          </a:xfrm>
        </p:spPr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Sposób oceny wniosków</a:t>
            </a:r>
            <a:endParaRPr lang="pl-PL" sz="2400" smtClean="0">
              <a:solidFill>
                <a:srgbClr val="FF0000"/>
              </a:solidFill>
            </a:endParaRPr>
          </a:p>
        </p:txBody>
      </p:sp>
      <p:sp>
        <p:nvSpPr>
          <p:cNvPr id="20483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196975"/>
            <a:ext cx="8362950" cy="5256213"/>
          </a:xfrm>
        </p:spPr>
        <p:txBody>
          <a:bodyPr/>
          <a:lstStyle/>
          <a:p>
            <a:pPr eaLnBrk="1" hangingPunct="1"/>
            <a:r>
              <a:rPr lang="pl-PL" sz="2000" b="1" smtClean="0"/>
              <a:t>Wnioski o udzielenie wsparcia finansowego będą oceniać zespoły powołane przez wojewodę (lub właściwych ministrów – np. w przypadku szkół artystycznych przez Ministra Kultury i Dziedzictwa Narodowego) – w terminie 30 dni od dnia ogłoszenia ustawy budżetowej na rok, w którym ma być przyznane wsparcie finansowe.</a:t>
            </a:r>
          </a:p>
          <a:p>
            <a:pPr eaLnBrk="1" hangingPunct="1"/>
            <a:r>
              <a:rPr lang="pl-PL" sz="2000" b="1" smtClean="0"/>
              <a:t>Zespół oceniający dokonuje oceny wniosków o udzielenie wsparcia finansowego, uwzględniając:</a:t>
            </a:r>
          </a:p>
          <a:p>
            <a:pPr eaLnBrk="1" hangingPunct="1">
              <a:buFont typeface="Arial" charset="0"/>
              <a:buNone/>
            </a:pPr>
            <a:r>
              <a:rPr lang="pl-PL" sz="2000" b="1" smtClean="0"/>
              <a:t>• aktualny stan wyposażenia bibliotek;</a:t>
            </a:r>
          </a:p>
          <a:p>
            <a:pPr eaLnBrk="1" hangingPunct="1">
              <a:buFont typeface="Arial" charset="0"/>
              <a:buNone/>
            </a:pPr>
            <a:r>
              <a:rPr lang="pl-PL" sz="2000" b="1" smtClean="0"/>
              <a:t>• zgodność z celami programu planowanych przez szkoły lub biblioteki pedagogiczne działań, które promują i wspierają rozwój czytelnictwa wśród dzieci i młodzieży;</a:t>
            </a:r>
          </a:p>
          <a:p>
            <a:pPr eaLnBrk="1" hangingPunct="1">
              <a:buFont typeface="Arial" charset="0"/>
              <a:buNone/>
            </a:pPr>
            <a:r>
              <a:rPr lang="pl-PL" sz="2000" b="1" smtClean="0"/>
              <a:t>• zakres planowanych przez szkoły lub biblioteki pedagogiczne działań w obszarze współpracy ze środowiskiem lokalnym, w tym z biblioteką publiczną.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Co będzie można kupić?</a:t>
            </a:r>
            <a:endParaRPr lang="pl-PL" sz="2400" smtClean="0">
              <a:solidFill>
                <a:srgbClr val="FF0000"/>
              </a:solidFill>
            </a:endParaRPr>
          </a:p>
        </p:txBody>
      </p:sp>
      <p:sp>
        <p:nvSpPr>
          <p:cNvPr id="21507" name="Symbol zastępczy zawartości 2"/>
          <p:cNvSpPr>
            <a:spLocks noGrp="1"/>
          </p:cNvSpPr>
          <p:nvPr>
            <p:ph idx="1"/>
          </p:nvPr>
        </p:nvSpPr>
        <p:spPr>
          <a:xfrm>
            <a:off x="179388" y="1125538"/>
            <a:ext cx="8507412" cy="5327650"/>
          </a:xfrm>
        </p:spPr>
        <p:txBody>
          <a:bodyPr/>
          <a:lstStyle/>
          <a:p>
            <a:pPr eaLnBrk="1" hangingPunct="1"/>
            <a:r>
              <a:rPr lang="pl-PL" sz="2400" smtClean="0"/>
              <a:t>Rozporządzenie Rady Ministrów mówi o zakupie „nowości wydawniczych (książek nie będących podręcznikami)”. </a:t>
            </a:r>
          </a:p>
          <a:p>
            <a:pPr eaLnBrk="1" hangingPunct="1">
              <a:buFont typeface="Arial" charset="0"/>
              <a:buNone/>
            </a:pPr>
            <a:r>
              <a:rPr lang="pl-PL" sz="2400" b="1" smtClean="0">
                <a:solidFill>
                  <a:srgbClr val="0033CC"/>
                </a:solidFill>
              </a:rPr>
              <a:t>A zatem chodzi o książki znajdujące się w aktualnej ofercie księgarskiej, w tym</a:t>
            </a:r>
            <a:r>
              <a:rPr lang="pl-PL" sz="2400" smtClean="0">
                <a:solidFill>
                  <a:srgbClr val="0033CC"/>
                </a:solidFill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pl-PL" sz="1800" b="1" smtClean="0">
                <a:solidFill>
                  <a:srgbClr val="0033CC"/>
                </a:solidFill>
              </a:rPr>
              <a:t>-lektury</a:t>
            </a:r>
          </a:p>
          <a:p>
            <a:pPr eaLnBrk="1" hangingPunct="1">
              <a:buFont typeface="Arial" charset="0"/>
              <a:buNone/>
            </a:pPr>
            <a:r>
              <a:rPr lang="pl-PL" sz="1800" b="1" smtClean="0">
                <a:solidFill>
                  <a:srgbClr val="0033CC"/>
                </a:solidFill>
              </a:rPr>
              <a:t>-pozycje w języku obcym nowożytnym nauczanym w szkole jeżeli takie książki cieszą się zainteresowaniem uczniów</a:t>
            </a:r>
          </a:p>
          <a:p>
            <a:pPr eaLnBrk="1" hangingPunct="1"/>
            <a:r>
              <a:rPr lang="pl-PL" sz="2400" b="1" smtClean="0">
                <a:solidFill>
                  <a:srgbClr val="0033CC"/>
                </a:solidFill>
              </a:rPr>
              <a:t>Książki mogą być zarówno w postaci papierowej jak i elektronicznej.</a:t>
            </a:r>
          </a:p>
          <a:p>
            <a:pPr eaLnBrk="1" hangingPunct="1"/>
            <a:r>
              <a:rPr lang="pl-PL" sz="2400" b="1" smtClean="0">
                <a:solidFill>
                  <a:srgbClr val="0033CC"/>
                </a:solidFill>
              </a:rPr>
              <a:t>W ramach NPRCZ biblioteki szkolne nie mogą kupować słowników, poradników ani opłacać prenumeraty. Książki poradnikowe zarezerwowane są dla bibliotek pedagogicznych</a:t>
            </a:r>
            <a:r>
              <a:rPr lang="pl-PL" sz="2800" b="1" smtClean="0">
                <a:solidFill>
                  <a:srgbClr val="0033CC"/>
                </a:solidFill>
              </a:rPr>
              <a:t>.</a:t>
            </a:r>
          </a:p>
          <a:p>
            <a:pPr eaLnBrk="1" hangingPunct="1"/>
            <a:r>
              <a:rPr lang="pl-PL" sz="1800" b="1" i="1" smtClean="0">
                <a:solidFill>
                  <a:srgbClr val="0070C0"/>
                </a:solidFill>
              </a:rPr>
              <a:t>Zgodnie z umową szkoła ma zasięgnąć opinii Rady Rodziców i Samorządu Uczniowskiego a nie Rady Pedagogicznej.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922337"/>
          </a:xfrm>
        </p:spPr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Wniosek do organu prowadzącego</a:t>
            </a:r>
            <a:endParaRPr lang="pl-PL" sz="2400" smtClean="0">
              <a:solidFill>
                <a:srgbClr val="FF0000"/>
              </a:solidFill>
            </a:endParaRPr>
          </a:p>
        </p:txBody>
      </p:sp>
      <p:sp>
        <p:nvSpPr>
          <p:cNvPr id="22531" name="Symbol zastępczy zawartości 2"/>
          <p:cNvSpPr>
            <a:spLocks noGrp="1"/>
          </p:cNvSpPr>
          <p:nvPr>
            <p:ph idx="1"/>
          </p:nvPr>
        </p:nvSpPr>
        <p:spPr>
          <a:xfrm>
            <a:off x="250825" y="1125538"/>
            <a:ext cx="8435975" cy="5543550"/>
          </a:xfrm>
        </p:spPr>
        <p:txBody>
          <a:bodyPr/>
          <a:lstStyle/>
          <a:p>
            <a:pPr eaLnBrk="1" hangingPunct="1"/>
            <a:endParaRPr lang="pl-PL" sz="2800" smtClean="0"/>
          </a:p>
          <a:p>
            <a:pPr eaLnBrk="1" hangingPunct="1"/>
            <a:r>
              <a:rPr lang="pl-PL" sz="2800" smtClean="0"/>
              <a:t>Wniosek składa dyrektor szkoły lub biblioteki pedagogicznej.</a:t>
            </a:r>
          </a:p>
          <a:p>
            <a:pPr eaLnBrk="1" hangingPunct="1"/>
            <a:r>
              <a:rPr lang="pl-PL" sz="2800" smtClean="0"/>
              <a:t>Rozporządzenie RM nie stawia wymogu, by wniosek dyrektora był przez jakiś organ opiniowany,</a:t>
            </a:r>
          </a:p>
          <a:p>
            <a:pPr eaLnBrk="1" hangingPunct="1"/>
            <a:r>
              <a:rPr lang="pl-PL" sz="2800" smtClean="0"/>
              <a:t>Czas na złożenie wniosku na r.2017 mamy do 31 października 2016r.</a:t>
            </a:r>
          </a:p>
          <a:p>
            <a:pPr eaLnBrk="1" hangingPunct="1">
              <a:buFont typeface="Arial" charset="0"/>
              <a:buNone/>
            </a:pPr>
            <a:endParaRPr lang="pl-PL" sz="2800" smtClean="0"/>
          </a:p>
          <a:p>
            <a:pPr eaLnBrk="1" hangingPunct="1"/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Wniosek do organu prowadzącego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196975"/>
            <a:ext cx="8362950" cy="492918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rgbClr val="00B050"/>
                </a:solidFill>
              </a:rPr>
              <a:t>Wniosek powinien zawierać: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Nazwę i adres szkoły lub biblioteki pedagogicznej (oczywiście z takimi danymi, jak e-mail, nr telefonu).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• Numer REGON.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• Liczbę uczniów (dane z SIO ) – dotyczy szkół.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rgbClr val="0033CC"/>
                </a:solidFill>
              </a:rPr>
              <a:t>We wniosku szkoła podaje liczbę uczniów szkoły na dzień składania wniosku.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• Wnioskowaną kwotę wsparcia finansowego na zakup książek (obliczoną wraz z 20-procentowym wkładem (od całości zadania) organu prowadzącego).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• Zwięzły opis dotyczący aktualnego wyposażenia biblioteki szkolnej lub pedagogicznej.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Narodowy Program Rozwoju Czytelnictwa</a:t>
            </a:r>
            <a:br>
              <a:rPr lang="pl-PL" sz="2400" b="1" smtClean="0">
                <a:solidFill>
                  <a:srgbClr val="FF0000"/>
                </a:solidFill>
              </a:rPr>
            </a:br>
            <a:r>
              <a:rPr lang="pl-PL" sz="2400" b="1" smtClean="0">
                <a:solidFill>
                  <a:srgbClr val="FF0000"/>
                </a:solidFill>
              </a:rPr>
              <a:t> -Programem szkolnym </a:t>
            </a:r>
          </a:p>
        </p:txBody>
      </p:sp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z="2800" smtClean="0"/>
              <a:t>Szkołę do programu zgłaszała Dyrekcja, więc </a:t>
            </a:r>
            <a:r>
              <a:rPr lang="pl-PL" sz="2800" b="1" smtClean="0">
                <a:solidFill>
                  <a:srgbClr val="0033CC"/>
                </a:solidFill>
              </a:rPr>
              <a:t>jest to program "szkolny" a nie "biblioteczny", </a:t>
            </a:r>
            <a:r>
              <a:rPr lang="pl-PL" sz="2800" smtClean="0"/>
              <a:t>chociaż oczywiście trudno sobie wyobrazić, żeby nauczyciel bibliotekarz nie pełnił przy jego realizacji istotnej roli. W dodatku w rozporządzeniu Rady Ministrów w sprawie programu jest napisane, że </a:t>
            </a:r>
            <a:r>
              <a:rPr lang="pl-PL" sz="2800" b="1" smtClean="0"/>
              <a:t>za wszystko odpowiada organ prowadzący.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b="1" smtClean="0">
                <a:solidFill>
                  <a:srgbClr val="FF0000"/>
                </a:solidFill>
              </a:rPr>
              <a:t>Część  II</a:t>
            </a:r>
          </a:p>
        </p:txBody>
      </p:sp>
      <p:sp>
        <p:nvSpPr>
          <p:cNvPr id="2560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b="1" smtClean="0">
                <a:solidFill>
                  <a:srgbClr val="0033CC"/>
                </a:solidFill>
              </a:rPr>
              <a:t>W części II: mamy podać</a:t>
            </a:r>
            <a:br>
              <a:rPr lang="pl-PL" b="1" smtClean="0">
                <a:solidFill>
                  <a:srgbClr val="0033CC"/>
                </a:solidFill>
              </a:rPr>
            </a:br>
            <a:r>
              <a:rPr lang="pl-PL" b="1" smtClean="0">
                <a:solidFill>
                  <a:srgbClr val="0033CC"/>
                </a:solidFill>
              </a:rPr>
              <a:t>1. stan księgozbioru -na dzień… 2016 roku - ilość i wartość- książek , broszur, nośników audiowizualnych itd. </a:t>
            </a:r>
            <a:br>
              <a:rPr lang="pl-PL" b="1" smtClean="0">
                <a:solidFill>
                  <a:srgbClr val="0033CC"/>
                </a:solidFill>
              </a:rPr>
            </a:br>
            <a:r>
              <a:rPr lang="pl-PL" b="1" smtClean="0">
                <a:solidFill>
                  <a:srgbClr val="0033CC"/>
                </a:solidFill>
              </a:rPr>
              <a:t>2. ogólna liczba wypożyczeń w okresie od… do …</a:t>
            </a:r>
            <a:br>
              <a:rPr lang="pl-PL" b="1" smtClean="0">
                <a:solidFill>
                  <a:srgbClr val="0033CC"/>
                </a:solidFill>
              </a:rPr>
            </a:br>
            <a:r>
              <a:rPr lang="pl-PL" b="1" smtClean="0">
                <a:solidFill>
                  <a:srgbClr val="0033CC"/>
                </a:solidFill>
              </a:rPr>
              <a:t>3. zarządzanie biblioteką jest wsparte wykorzystywaniem specjalistycznego oprogramowania komputerowego: TAK/NIE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Akt prawny</a:t>
            </a:r>
          </a:p>
        </p:txBody>
      </p:sp>
      <p:sp>
        <p:nvSpPr>
          <p:cNvPr id="819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pl-PL" sz="2400" b="1" smtClean="0"/>
              <a:t>Rozporządzenie Rady Ministrów </a:t>
            </a:r>
          </a:p>
          <a:p>
            <a:pPr algn="ctr" eaLnBrk="1" hangingPunct="1">
              <a:buFont typeface="Arial" charset="0"/>
              <a:buNone/>
            </a:pPr>
            <a:r>
              <a:rPr lang="pl-PL" sz="2400" b="1" smtClean="0"/>
              <a:t>z dnia 6 października 2015 r.</a:t>
            </a:r>
          </a:p>
          <a:p>
            <a:pPr algn="ctr" eaLnBrk="1" hangingPunct="1">
              <a:buFont typeface="Arial" charset="0"/>
              <a:buNone/>
            </a:pPr>
            <a:r>
              <a:rPr lang="pl-PL" sz="2400" b="1" smtClean="0"/>
              <a:t> w sprawie szczegółowych warunków, form i trybu realizacji </a:t>
            </a:r>
          </a:p>
          <a:p>
            <a:pPr algn="ctr" eaLnBrk="1" hangingPunct="1">
              <a:buFont typeface="Arial" charset="0"/>
              <a:buNone/>
            </a:pPr>
            <a:r>
              <a:rPr lang="pl-PL" sz="2400" b="1" smtClean="0"/>
              <a:t>Priorytetu 3 „Narodowego Programu Rozwoju Czytelnictwa” dotyczącego wspierania w latach 2016–2020 organów prowadzących szkoły oraz biblioteki pedagogiczne w zakresie rozwijania zainteresowań uczniów przez promocję i wspieranie czytelnictwa dzieci i młodzieży, w tym zakup nowości wydawniczych.</a:t>
            </a:r>
          </a:p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solidFill>
                  <a:srgbClr val="FF0000"/>
                </a:solidFill>
              </a:rPr>
              <a:t>Kiedy startujemy z programem?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2662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b="1" smtClean="0">
                <a:solidFill>
                  <a:srgbClr val="0033CC"/>
                </a:solidFill>
                <a:latin typeface="Century Schoolbook" pitchFamily="18" charset="0"/>
              </a:rPr>
              <a:t>Sprawozdanie nie może dotyczyć okresu, w którym nie dostało się pieniędzy.</a:t>
            </a:r>
          </a:p>
          <a:p>
            <a:pPr eaLnBrk="1" hangingPunct="1"/>
            <a:r>
              <a:rPr lang="pl-PL" b="1" smtClean="0">
                <a:solidFill>
                  <a:srgbClr val="0033CC"/>
                </a:solidFill>
                <a:latin typeface="Century Schoolbook" pitchFamily="18" charset="0"/>
              </a:rPr>
              <a:t> Dla biblioteki/szkoły program zaczyna obowiązywać w momencie, gdy ich wniosek zostanie zaakceptowany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ytuł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1209675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FF0000"/>
                </a:solidFill>
              </a:rPr>
              <a:t>Co trzeba będzie zrobić w ramach programu?</a:t>
            </a:r>
            <a:endParaRPr lang="pl-PL" sz="4000" smtClean="0">
              <a:solidFill>
                <a:srgbClr val="FF0000"/>
              </a:solidFill>
            </a:endParaRPr>
          </a:p>
        </p:txBody>
      </p:sp>
      <p:sp>
        <p:nvSpPr>
          <p:cNvPr id="27651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600200"/>
            <a:ext cx="8362950" cy="48529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z="1800" b="1" smtClean="0"/>
              <a:t>• </a:t>
            </a:r>
            <a:r>
              <a:rPr lang="pl-PL" sz="2800" b="1" smtClean="0">
                <a:solidFill>
                  <a:srgbClr val="0033CC"/>
                </a:solidFill>
                <a:latin typeface="Century Schoolbook" pitchFamily="18" charset="0"/>
              </a:rPr>
              <a:t>Zasięgnąć opinii rodziców i samorządu uczniowskiego przy zakupie książek.</a:t>
            </a:r>
          </a:p>
          <a:p>
            <a:pPr eaLnBrk="1" hangingPunct="1">
              <a:buFont typeface="Arial" charset="0"/>
              <a:buNone/>
            </a:pPr>
            <a:r>
              <a:rPr lang="pl-PL" sz="2800" b="1" smtClean="0">
                <a:solidFill>
                  <a:srgbClr val="0033CC"/>
                </a:solidFill>
                <a:latin typeface="Century Schoolbook" pitchFamily="18" charset="0"/>
              </a:rPr>
              <a:t>• Podjąć współpracę z biblioteką publiczną lub pedagogiczną, obejmującą:</a:t>
            </a:r>
          </a:p>
          <a:p>
            <a:pPr eaLnBrk="1" hangingPunct="1">
              <a:buFont typeface="Arial" charset="0"/>
              <a:buNone/>
            </a:pPr>
            <a:r>
              <a:rPr lang="pl-PL" sz="2800" b="1" smtClean="0">
                <a:solidFill>
                  <a:srgbClr val="0033CC"/>
                </a:solidFill>
                <a:latin typeface="Century Schoolbook" pitchFamily="18" charset="0"/>
              </a:rPr>
              <a:t>– planowanie zakupów książek,</a:t>
            </a:r>
          </a:p>
          <a:p>
            <a:pPr eaLnBrk="1" hangingPunct="1">
              <a:buFont typeface="Arial" charset="0"/>
              <a:buNone/>
            </a:pPr>
            <a:r>
              <a:rPr lang="pl-PL" sz="2800" b="1" smtClean="0">
                <a:solidFill>
                  <a:srgbClr val="0033CC"/>
                </a:solidFill>
                <a:latin typeface="Century Schoolbook" pitchFamily="18" charset="0"/>
              </a:rPr>
              <a:t>– wymianę informacji o wydarzeniach promujących czytelnictwo.</a:t>
            </a:r>
          </a:p>
          <a:p>
            <a:pPr eaLnBrk="1" hangingPunct="1">
              <a:buFont typeface="Arial" charset="0"/>
              <a:buNone/>
            </a:pPr>
            <a:r>
              <a:rPr lang="pl-PL" sz="2800" b="1" smtClean="0">
                <a:solidFill>
                  <a:srgbClr val="0033CC"/>
                </a:solidFill>
                <a:latin typeface="Century Schoolbook" pitchFamily="18" charset="0"/>
              </a:rPr>
              <a:t>• Zorganizować w ciągu roku szkolnego co najmniej jedno wydarzenie promujące czytelnictwo z udziałem uczniów.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ytuł 1"/>
          <p:cNvSpPr>
            <a:spLocks noGrp="1"/>
          </p:cNvSpPr>
          <p:nvPr>
            <p:ph type="title"/>
          </p:nvPr>
        </p:nvSpPr>
        <p:spPr/>
        <p:txBody>
          <a:bodyPr lIns="91440" rIns="91440" bIns="4572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solidFill>
                  <a:srgbClr val="FF0000"/>
                </a:solidFill>
              </a:rPr>
              <a:t>Co trzeba będzie zrobić w ramach programu?</a:t>
            </a:r>
            <a:endParaRPr lang="pl-PL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pl-PL" b="1" dirty="0" smtClean="0">
                <a:solidFill>
                  <a:srgbClr val="0033CC"/>
                </a:solidFill>
              </a:rPr>
              <a:t>• </a:t>
            </a:r>
            <a:r>
              <a:rPr lang="pl-PL" sz="9600" b="1" dirty="0" smtClean="0">
                <a:solidFill>
                  <a:srgbClr val="0033CC"/>
                </a:solidFill>
                <a:latin typeface="Century Schoolbook" pitchFamily="18" charset="0"/>
              </a:rPr>
              <a:t>Uwzględnić tematykę wpływu czytania na rozwój dzieci i młodzieży podczas zorganizowanego przez szkołę co najmniej jednego spotkania z rodzicami.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pl-PL" sz="9600" b="1" dirty="0" smtClean="0">
                <a:solidFill>
                  <a:srgbClr val="0033CC"/>
                </a:solidFill>
                <a:latin typeface="Century Schoolbook" pitchFamily="18" charset="0"/>
              </a:rPr>
              <a:t>• Zrealizować co najmniej jeden projekt edukacyjny na oddział w szkole z wykorzystaniem księgozbioru biblioteki szkolnej.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pl-PL" sz="9600" b="1" dirty="0" smtClean="0">
                <a:solidFill>
                  <a:srgbClr val="0033CC"/>
                </a:solidFill>
                <a:latin typeface="Century Schoolbook" pitchFamily="18" charset="0"/>
              </a:rPr>
              <a:t>• Dostosować organizację pracy biblioteki szkolnej do potrzeb uczniów, w szczególności poprzez umożliwienie im wypożyczania książek również na okres ferii zimowych i letnich.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pl-PL" sz="9600" b="1" dirty="0" smtClean="0">
                <a:solidFill>
                  <a:srgbClr val="0033CC"/>
                </a:solidFill>
                <a:latin typeface="Century Schoolbook" pitchFamily="18" charset="0"/>
              </a:rPr>
              <a:t>• Uwzględnić  potrzeby uczniów niepełnosprawnych w planowanych zakupach książek.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/>
          <p:cNvSpPr>
            <a:spLocks noGrp="1"/>
          </p:cNvSpPr>
          <p:nvPr>
            <p:ph type="title"/>
          </p:nvPr>
        </p:nvSpPr>
        <p:spPr>
          <a:xfrm>
            <a:off x="468313" y="704850"/>
            <a:ext cx="8218487" cy="852488"/>
          </a:xfrm>
        </p:spPr>
        <p:txBody>
          <a:bodyPr/>
          <a:lstStyle/>
          <a:p>
            <a:pPr algn="ctr"/>
            <a:r>
              <a:rPr lang="pl-PL" sz="4400" b="1" smtClean="0">
                <a:solidFill>
                  <a:srgbClr val="FF0000"/>
                </a:solidFill>
              </a:rPr>
              <a:t>Współpraca</a:t>
            </a:r>
            <a:endParaRPr lang="pl-PL" sz="4400" smtClean="0"/>
          </a:p>
        </p:txBody>
      </p:sp>
      <p:sp>
        <p:nvSpPr>
          <p:cNvPr id="29699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773238"/>
            <a:ext cx="8291512" cy="45513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pl-PL" sz="2000" b="1" smtClean="0">
                <a:solidFill>
                  <a:srgbClr val="0033CC"/>
                </a:solidFill>
                <a:latin typeface="Century Schoolbook" pitchFamily="18" charset="0"/>
              </a:rPr>
              <a:t>Współpracę można zacząć od powieszenia w bibliotece szkolnej kartki z adresem i godzinami otwarcia najbliższej biblioteki publicznej, pedagogicznej </a:t>
            </a:r>
          </a:p>
          <a:p>
            <a:pPr eaLnBrk="1" hangingPunct="1">
              <a:buFont typeface="Arial" charset="0"/>
              <a:buChar char="•"/>
            </a:pPr>
            <a:endParaRPr lang="pl-PL" sz="2000" b="1" smtClean="0">
              <a:solidFill>
                <a:srgbClr val="0033CC"/>
              </a:solidFill>
              <a:latin typeface="Century Schoolbook" pitchFamily="18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pl-PL" sz="2000" b="1" smtClean="0">
                <a:solidFill>
                  <a:srgbClr val="0033CC"/>
                </a:solidFill>
                <a:latin typeface="Century Schoolbook" pitchFamily="18" charset="0"/>
              </a:rPr>
              <a:t>Ustalenia form wspólnego wymieniania informacji (np. wywieszanie w szkole plakatów o imprezach w bibliotece)</a:t>
            </a:r>
          </a:p>
          <a:p>
            <a:pPr eaLnBrk="1" hangingPunct="1">
              <a:buFont typeface="Arial" charset="0"/>
              <a:buChar char="•"/>
            </a:pPr>
            <a:endParaRPr lang="pl-PL" sz="2000" b="1" smtClean="0">
              <a:solidFill>
                <a:srgbClr val="0033CC"/>
              </a:solidFill>
              <a:latin typeface="Century Schoolbook" pitchFamily="18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pl-PL" sz="2000" b="1" smtClean="0">
                <a:solidFill>
                  <a:srgbClr val="0033CC"/>
                </a:solidFill>
                <a:latin typeface="Century Schoolbook" pitchFamily="18" charset="0"/>
              </a:rPr>
              <a:t> Wspólnego zorganizowania spotkania autorskiego, wspólnego zorganizowania jakiegoś projektu (np. regionalnego) z finałem w bibliotece publicznej, pedagogicznej  itp.</a:t>
            </a:r>
            <a:endParaRPr lang="pl-PL" sz="2000" smtClean="0">
              <a:solidFill>
                <a:srgbClr val="0033CC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67464" cy="720080"/>
          </a:xfrm>
        </p:spPr>
        <p:txBody>
          <a:bodyPr/>
          <a:lstStyle/>
          <a:p>
            <a:pPr algn="ctr">
              <a:defRPr/>
            </a:pPr>
            <a:r>
              <a:rPr lang="pl-PL" sz="4400" b="1" dirty="0" smtClean="0">
                <a:solidFill>
                  <a:srgbClr val="FF0000"/>
                </a:solidFill>
              </a:rPr>
              <a:t>Sprawozdanie</a:t>
            </a:r>
            <a:endParaRPr lang="pl-PL" sz="4400" dirty="0"/>
          </a:p>
        </p:txBody>
      </p:sp>
      <p:sp>
        <p:nvSpPr>
          <p:cNvPr id="30723" name="Prostokąt 2"/>
          <p:cNvSpPr>
            <a:spLocks noChangeArrowheads="1"/>
          </p:cNvSpPr>
          <p:nvPr/>
        </p:nvSpPr>
        <p:spPr bwMode="auto">
          <a:xfrm>
            <a:off x="179388" y="1341438"/>
            <a:ext cx="8424862" cy="729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2400" b="1">
              <a:solidFill>
                <a:srgbClr val="0033CC"/>
              </a:solidFill>
            </a:endParaRPr>
          </a:p>
          <a:p>
            <a:r>
              <a:rPr lang="pl-PL" sz="2400" b="1">
                <a:solidFill>
                  <a:srgbClr val="0033CC"/>
                </a:solidFill>
                <a:latin typeface="Century Schoolbook" pitchFamily="18" charset="0"/>
              </a:rPr>
              <a:t>W sprawozdaniu z imprez trzeba podać tytuły imprez, daty, dla kogo i ewentualnie ile osób wzięło udział. Tak samo z konkursami czy projektami. </a:t>
            </a:r>
          </a:p>
          <a:p>
            <a:r>
              <a:rPr lang="pl-PL" sz="2400" b="1">
                <a:solidFill>
                  <a:srgbClr val="0033CC"/>
                </a:solidFill>
                <a:latin typeface="Century Schoolbook" pitchFamily="18" charset="0"/>
              </a:rPr>
              <a:t>Urząd może skontrolować dokumentację. Można  założyć teczkę z przekładkami na poszczególne wymagania (tak jak na dyplomowanie) i wkładać opisy imprez, scenariusze, zaproszenia, dyplomy, list do rodziców i może jakieś zdjęcia .</a:t>
            </a:r>
          </a:p>
          <a:p>
            <a:r>
              <a:rPr lang="pl-PL" sz="2400" b="1">
                <a:solidFill>
                  <a:srgbClr val="0033CC"/>
                </a:solidFill>
                <a:latin typeface="Century Schoolbook" pitchFamily="18" charset="0"/>
              </a:rPr>
              <a:t> Na początku oczywiście wniosek i pismo z urzędu o konieczności realizowania wymienionych w nim wymagań.</a:t>
            </a: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  <a:p>
            <a:endParaRPr lang="pl-PL" b="1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7848600" cy="561975"/>
          </a:xfrm>
        </p:spPr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Więcej:</a:t>
            </a:r>
            <a:endParaRPr lang="pl-PL" sz="2400" smtClean="0">
              <a:solidFill>
                <a:srgbClr val="FF0000"/>
              </a:solidFill>
            </a:endParaRPr>
          </a:p>
        </p:txBody>
      </p:sp>
      <p:sp>
        <p:nvSpPr>
          <p:cNvPr id="31747" name="Symbol zastępczy zawartości 2"/>
          <p:cNvSpPr>
            <a:spLocks noGrp="1"/>
          </p:cNvSpPr>
          <p:nvPr>
            <p:ph idx="1"/>
          </p:nvPr>
        </p:nvSpPr>
        <p:spPr>
          <a:xfrm>
            <a:off x="250825" y="765175"/>
            <a:ext cx="8497888" cy="5759450"/>
          </a:xfrm>
        </p:spPr>
        <p:txBody>
          <a:bodyPr/>
          <a:lstStyle/>
          <a:p>
            <a:pPr eaLnBrk="1" hangingPunct="1"/>
            <a:r>
              <a:rPr lang="pl-PL" sz="2000" u="sng" smtClean="0">
                <a:solidFill>
                  <a:srgbClr val="0033CC"/>
                </a:solidFill>
              </a:rPr>
              <a:t>http://www.kuratorium.bydgoszcz.uw.gov.pl/main.php?szukaj=Narodowy+Program+Rozwoju+czytelnictwa&amp;gdzie=0&amp;menu=4&amp;item=200&amp;page=5837&amp;pnr=1</a:t>
            </a:r>
          </a:p>
          <a:p>
            <a:pPr eaLnBrk="1" hangingPunct="1"/>
            <a:r>
              <a:rPr lang="pl-PL" sz="2000" u="sng" smtClean="0">
                <a:solidFill>
                  <a:srgbClr val="0033CC"/>
                </a:solidFill>
              </a:rPr>
              <a:t>https://men.gov.pl/finansowanie-edukacji/narodowy-program-rozwoju-czytelnictwa/pytania-i-odpowiedzi-3.html</a:t>
            </a:r>
          </a:p>
          <a:p>
            <a:pPr eaLnBrk="1" hangingPunct="1"/>
            <a:r>
              <a:rPr lang="pl-PL" sz="2000" smtClean="0"/>
              <a:t>Rozporządzenie -</a:t>
            </a:r>
            <a:r>
              <a:rPr lang="pl-PL" sz="2000" smtClean="0">
                <a:hlinkClick r:id="rId3"/>
              </a:rPr>
              <a:t>https://legislacja.rcl.gov.pl/docs//3/1 ... 188111.pdf</a:t>
            </a:r>
            <a:endParaRPr lang="pl-PL" sz="2000" smtClean="0"/>
          </a:p>
          <a:p>
            <a:pPr eaLnBrk="1" hangingPunct="1"/>
            <a:r>
              <a:rPr lang="pl-PL" sz="2000" u="sng" smtClean="0">
                <a:hlinkClick r:id="rId4"/>
              </a:rPr>
              <a:t>http://bibliotekawszkole.pl/news.php?id=456</a:t>
            </a:r>
            <a:endParaRPr lang="pl-PL" sz="2000" smtClean="0"/>
          </a:p>
          <a:p>
            <a:pPr eaLnBrk="1" hangingPunct="1"/>
            <a:r>
              <a:rPr lang="pl-PL" sz="2000" u="sng" smtClean="0">
                <a:hlinkClick r:id="rId5"/>
              </a:rPr>
              <a:t>http://www.lustrobiblioteki.pl/</a:t>
            </a:r>
            <a:endParaRPr lang="pl-PL" sz="2000" smtClean="0"/>
          </a:p>
          <a:p>
            <a:pPr eaLnBrk="1" hangingPunct="1"/>
            <a:r>
              <a:rPr lang="pl-PL" sz="2000" u="sng" smtClean="0">
                <a:hlinkClick r:id="rId6"/>
              </a:rPr>
              <a:t>http://www.mac.pl/Wiadomosci/Dotacje_dla_szkolnych_bibliotek_w_ramach_programu_MEN_Ksiazki_naszych_marzen.html</a:t>
            </a:r>
            <a:endParaRPr lang="pl-PL" sz="2000" smtClean="0"/>
          </a:p>
          <a:p>
            <a:pPr eaLnBrk="1" hangingPunct="1"/>
            <a:r>
              <a:rPr lang="pl-PL" sz="2000" u="sng" smtClean="0">
                <a:hlinkClick r:id="rId7"/>
              </a:rPr>
              <a:t>http://bibliotekawszkole.edu.pl/NPRCz_poradnik.pdf</a:t>
            </a:r>
            <a:endParaRPr lang="pl-PL" sz="2000" u="sng" smtClean="0"/>
          </a:p>
          <a:p>
            <a:pPr eaLnBrk="1" hangingPunct="1"/>
            <a:r>
              <a:rPr lang="pl-PL" sz="2000" u="sng" smtClean="0">
                <a:hlinkClick r:id="rId8"/>
              </a:rPr>
              <a:t>http://forum.sukurs.edu.pl/viewtopic.php?f=1&amp;t=14293&amp;hilit=</a:t>
            </a:r>
            <a:r>
              <a:rPr lang="pl-PL" sz="2000" u="sng" smtClean="0">
                <a:solidFill>
                  <a:srgbClr val="0066FF"/>
                </a:solidFill>
                <a:hlinkClick r:id="rId8"/>
              </a:rPr>
              <a:t>Narodowy+Program+Rozwoju+Czytelnictwa</a:t>
            </a:r>
            <a:endParaRPr lang="pl-PL" sz="2000" u="sng" smtClean="0">
              <a:solidFill>
                <a:srgbClr val="0066FF"/>
              </a:solidFill>
            </a:endParaRPr>
          </a:p>
          <a:p>
            <a:pPr eaLnBrk="1" hangingPunct="1"/>
            <a:r>
              <a:rPr lang="pl-PL" sz="2000" b="1" smtClean="0">
                <a:solidFill>
                  <a:srgbClr val="00B050"/>
                </a:solidFill>
              </a:rPr>
              <a:t>Biblioteka w szkole  7-8 i 9/10/11 2015 "- materiały omawiające lub ułatwiające realizację tych zadań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Narodowy Program Rozwoju Czytelnictwa</a:t>
            </a:r>
            <a:br>
              <a:rPr lang="pl-PL" sz="2400" b="1" smtClean="0">
                <a:solidFill>
                  <a:srgbClr val="FF0000"/>
                </a:solidFill>
              </a:rPr>
            </a:br>
            <a:r>
              <a:rPr lang="pl-PL" sz="2400" b="1" smtClean="0">
                <a:solidFill>
                  <a:srgbClr val="FF0000"/>
                </a:solidFill>
              </a:rPr>
              <a:t>odpowiedzi na pytania</a:t>
            </a:r>
            <a:endParaRPr lang="pl-PL" sz="2400" b="1" smtClean="0"/>
          </a:p>
        </p:txBody>
      </p:sp>
      <p:sp>
        <p:nvSpPr>
          <p:cNvPr id="3277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z="2400" b="1" smtClean="0">
                <a:solidFill>
                  <a:srgbClr val="0033CC"/>
                </a:solidFill>
              </a:rPr>
              <a:t>Do programu wnioski mogą składać szkoły specjalne</a:t>
            </a:r>
          </a:p>
          <a:p>
            <a:pPr eaLnBrk="1" hangingPunct="1"/>
            <a:endParaRPr lang="pl-PL" sz="2400" b="1" smtClean="0">
              <a:solidFill>
                <a:srgbClr val="0033CC"/>
              </a:solidFill>
            </a:endParaRPr>
          </a:p>
          <a:p>
            <a:pPr eaLnBrk="1" hangingPunct="1"/>
            <a:r>
              <a:rPr lang="pl-PL" sz="2400" b="1" smtClean="0">
                <a:solidFill>
                  <a:srgbClr val="0033CC"/>
                </a:solidFill>
              </a:rPr>
              <a:t>Dopiero po przyznaniu środków na zakup książek należy przeprowadzić konsultacje z radą rodziców i samorządem uczniowskim przy ustalaniu listy zakupów</a:t>
            </a:r>
          </a:p>
          <a:p>
            <a:pPr eaLnBrk="1" hangingPunct="1"/>
            <a:endParaRPr lang="pl-PL" sz="2400" b="1" smtClean="0">
              <a:solidFill>
                <a:srgbClr val="0033CC"/>
              </a:solidFill>
            </a:endParaRPr>
          </a:p>
          <a:p>
            <a:pPr eaLnBrk="1" hangingPunct="1"/>
            <a:r>
              <a:rPr lang="pl-PL" sz="2400" b="1" smtClean="0">
                <a:solidFill>
                  <a:srgbClr val="0033CC"/>
                </a:solidFill>
              </a:rPr>
              <a:t>Można dokonać zakupu wielu egzemplarzy jednego tytułu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smtClean="0">
                <a:solidFill>
                  <a:srgbClr val="FF0000"/>
                </a:solidFill>
              </a:rPr>
              <a:t>Narodowy Program Rozwoju Czytelnictwa-pomysły realizacji</a:t>
            </a:r>
            <a:endParaRPr lang="pl-PL" sz="3200" smtClean="0"/>
          </a:p>
        </p:txBody>
      </p:sp>
      <p:sp>
        <p:nvSpPr>
          <p:cNvPr id="33795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600200"/>
            <a:ext cx="8218487" cy="4781550"/>
          </a:xfrm>
        </p:spPr>
        <p:txBody>
          <a:bodyPr/>
          <a:lstStyle/>
          <a:p>
            <a:endParaRPr lang="pl-PL" sz="2000" b="1" smtClean="0"/>
          </a:p>
          <a:p>
            <a:r>
              <a:rPr lang="pl-PL" sz="2000" b="1" smtClean="0"/>
              <a:t>BAWIMY SIĘ W TEATR- INSCENIZACJA WYBRANEJ KSIĄŻKI</a:t>
            </a:r>
            <a:br>
              <a:rPr lang="pl-PL" sz="2000" b="1" smtClean="0"/>
            </a:br>
            <a:r>
              <a:rPr lang="pl-PL" sz="2000" b="1" smtClean="0"/>
              <a:t>MOTYW MIŁOŚCI W LITERATURZE</a:t>
            </a:r>
            <a:br>
              <a:rPr lang="pl-PL" sz="2000" b="1" smtClean="0"/>
            </a:br>
            <a:r>
              <a:rPr lang="pl-PL" sz="2000" b="1" smtClean="0"/>
              <a:t>LITERACKIE NAGRODY NOBLA</a:t>
            </a:r>
            <a:br>
              <a:rPr lang="pl-PL" sz="2000" b="1" smtClean="0"/>
            </a:br>
            <a:r>
              <a:rPr lang="pl-PL" sz="2000" b="1" smtClean="0"/>
              <a:t>KSIĄŻKI W OBRAZACH</a:t>
            </a:r>
            <a:br>
              <a:rPr lang="pl-PL" sz="2000" b="1" smtClean="0"/>
            </a:br>
            <a:r>
              <a:rPr lang="pl-PL" sz="2000" b="1" smtClean="0"/>
              <a:t>REPORTAŻ- CO CZYTALI NASI NAUCZYCIELE</a:t>
            </a:r>
            <a:br>
              <a:rPr lang="pl-PL" sz="2000" b="1" smtClean="0"/>
            </a:br>
            <a:r>
              <a:rPr lang="pl-PL" sz="2000" b="1" smtClean="0"/>
              <a:t>WERNISAŻ PRAC PLASTYCZNYCH PROMUJĄCYCH KSIĄŻKĘ</a:t>
            </a:r>
          </a:p>
          <a:p>
            <a:pPr>
              <a:buFont typeface="Arial" charset="0"/>
              <a:buNone/>
            </a:pPr>
            <a:r>
              <a:rPr lang="pl-PL" sz="2000" b="1" smtClean="0"/>
              <a:t>         80-ta rocznica urodzin H. Poświatowskiej </a:t>
            </a:r>
            <a:br>
              <a:rPr lang="pl-PL" sz="2000" b="1" smtClean="0"/>
            </a:br>
            <a:r>
              <a:rPr lang="pl-PL" sz="2000" b="1" smtClean="0"/>
              <a:t>ITP.</a:t>
            </a:r>
          </a:p>
          <a:p>
            <a:pPr>
              <a:buFont typeface="Arial" charset="0"/>
              <a:buNone/>
            </a:pPr>
            <a:r>
              <a:rPr lang="pl-PL" sz="2000" smtClean="0"/>
              <a:t>referat skierowany do rodziców o czytaniu dzieciom numer październikowy Biblioteki W SZKOLE 2015</a:t>
            </a:r>
            <a:endParaRPr lang="pl-PL" sz="2000" b="1" smtClean="0"/>
          </a:p>
          <a:p>
            <a:pPr>
              <a:buFont typeface="Arial" charset="0"/>
              <a:buNone/>
            </a:pPr>
            <a:endParaRPr lang="pl-PL" sz="2000" b="1" smtClean="0"/>
          </a:p>
          <a:p>
            <a:pPr>
              <a:buFont typeface="Arial" charset="0"/>
              <a:buNone/>
            </a:pPr>
            <a:endParaRPr lang="pl-PL" sz="1400" b="1" smtClean="0"/>
          </a:p>
          <a:p>
            <a:pPr>
              <a:buFont typeface="Arial" charset="0"/>
              <a:buNone/>
            </a:pPr>
            <a:endParaRPr lang="pl-PL" sz="1400" b="1" smtClean="0"/>
          </a:p>
          <a:p>
            <a:pPr>
              <a:buFont typeface="Arial" charset="0"/>
              <a:buNone/>
            </a:pPr>
            <a:endParaRPr lang="pl-PL" sz="1400" b="1" smtClean="0"/>
          </a:p>
          <a:p>
            <a:pPr>
              <a:buFont typeface="Arial" charset="0"/>
              <a:buNone/>
            </a:pPr>
            <a:endParaRPr lang="pl-PL" sz="1400" b="1" smtClean="0"/>
          </a:p>
          <a:p>
            <a:pPr>
              <a:buFont typeface="Arial" charset="0"/>
              <a:buNone/>
            </a:pPr>
            <a:endParaRPr lang="pl-PL" sz="1400" b="1" smtClean="0"/>
          </a:p>
          <a:p>
            <a:pPr>
              <a:buFont typeface="Arial" charset="0"/>
              <a:buNone/>
            </a:pPr>
            <a:r>
              <a:rPr lang="pl-PL" sz="1400" b="1" smtClean="0"/>
              <a:t>Sprawozdanie- </a:t>
            </a:r>
            <a:r>
              <a:rPr lang="pl-PL" sz="1400" smtClean="0"/>
              <a:t>Liczę na to, że będzie to formularz do wypełnienia nie elaborat do napisania</a:t>
            </a:r>
            <a:endParaRPr lang="pl-PL" sz="1400" b="1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smtClean="0">
                <a:solidFill>
                  <a:srgbClr val="FF0000"/>
                </a:solidFill>
              </a:rPr>
              <a:t>Narodowy Program Rozwoju Czytelnictwa-pomysły realizacji</a:t>
            </a:r>
            <a:endParaRPr lang="pl-PL" sz="2400" smtClean="0"/>
          </a:p>
        </p:txBody>
      </p:sp>
      <p:sp>
        <p:nvSpPr>
          <p:cNvPr id="4" name="Prostokąt 3"/>
          <p:cNvSpPr/>
          <p:nvPr/>
        </p:nvSpPr>
        <p:spPr>
          <a:xfrm>
            <a:off x="539750" y="1412875"/>
            <a:ext cx="7993063" cy="48006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b="1" dirty="0">
                <a:latin typeface="+mj-lt"/>
              </a:rPr>
              <a:t>Projekt musisz zrealizować w każdej klasie, ale nie będzie problemu gdy tematyka projektu będzie na każdy oddział taka sama np.: 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klasa 2 a, b c - "Podbiegunowe opowieści" - realizowany w oparciu o lekturę "</a:t>
            </a:r>
            <a:r>
              <a:rPr lang="pl-PL" b="1" dirty="0" err="1">
                <a:latin typeface="+mj-lt"/>
              </a:rPr>
              <a:t>Anaruk</a:t>
            </a:r>
            <a:r>
              <a:rPr lang="pl-PL" b="1" dirty="0">
                <a:latin typeface="+mj-lt"/>
              </a:rPr>
              <a:t>, chłopiec z Grenlandii".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klasa 4 a, b - "Kleksowy zawrót głowy" - w oparciu o lekturę "Akademia Pana Kleksa".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Wiadomo, można też projekty napisać bez obowiązujących lektur ale jest to trudniejsze, jeśli chcemy rzeczywiście wszystkich zaangażować. 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Możemy też zrobić zajęcia metodą projektu nie związane z lekturami obowiązkowymi </a:t>
            </a:r>
            <a:r>
              <a:rPr lang="pl-PL" b="1" dirty="0" err="1">
                <a:latin typeface="+mj-lt"/>
              </a:rPr>
              <a:t>np</a:t>
            </a:r>
            <a:r>
              <a:rPr lang="pl-PL" b="1" dirty="0">
                <a:latin typeface="+mj-lt"/>
              </a:rPr>
              <a:t>: 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"Pasowanie na czytelnika",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"Giełda klasowych bestsellerów”,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"BOOKMARK – zakładka do książki”, 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"Nasze biuro podróży proponuje podróż do...” – tworzymy folder przedstawiający najpiękniejsze miejsca opisane w książce, 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"A gdyby tak...” - redagujemy własne zakończenie ulubionej książki.</a:t>
            </a:r>
            <a:br>
              <a:rPr lang="pl-PL" b="1" dirty="0">
                <a:latin typeface="+mj-lt"/>
              </a:rPr>
            </a:br>
            <a:r>
              <a:rPr lang="pl-PL" b="1" dirty="0">
                <a:latin typeface="+mj-lt"/>
              </a:rPr>
              <a:t>Nic tylko tworzyć:)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Małgorzata Borcz</a:t>
            </a:r>
          </a:p>
        </p:txBody>
      </p:sp>
      <p:sp>
        <p:nvSpPr>
          <p:cNvPr id="3584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Biblioteka Pedagogiczna </a:t>
            </a:r>
          </a:p>
          <a:p>
            <a:pPr eaLnBrk="1" hangingPunct="1"/>
            <a:r>
              <a:rPr lang="pl-PL" smtClean="0"/>
              <a:t>tel.791777568</a:t>
            </a:r>
          </a:p>
          <a:p>
            <a:pPr eaLnBrk="1" hangingPunct="1"/>
            <a:r>
              <a:rPr lang="pl-PL" smtClean="0">
                <a:hlinkClick r:id="rId2"/>
              </a:rPr>
              <a:t>m.borcz@bptorun.edu.pl</a:t>
            </a:r>
            <a:endParaRPr lang="pl-PL" smtClean="0"/>
          </a:p>
          <a:p>
            <a:pPr eaLnBrk="1" hangingPunct="1"/>
            <a:endParaRPr lang="pl-PL" smtClean="0"/>
          </a:p>
          <a:p>
            <a:pPr eaLnBrk="1" hangingPunct="1"/>
            <a:endParaRPr lang="pl-PL" smtClean="0"/>
          </a:p>
          <a:p>
            <a:pPr eaLnBrk="1" hangingPunct="1"/>
            <a:r>
              <a:rPr lang="pl-PL" sz="2400" smtClean="0"/>
              <a:t>Prezentacja przygotowana przy pomocy </a:t>
            </a:r>
            <a:r>
              <a:rPr lang="pl-PL" sz="2400" u="sng" smtClean="0">
                <a:hlinkClick r:id="rId3"/>
              </a:rPr>
              <a:t>http://bibliotekawszkole.edu.pl/NPRCz_poradnik.pdf</a:t>
            </a:r>
            <a:r>
              <a:rPr lang="pl-PL" sz="24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pl-PL" sz="2400" smtClean="0"/>
              <a:t>i mailowych konsultacjach z panem Juliuszem Wasilewskim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38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u="sng" dirty="0" smtClean="0">
                <a:hlinkClick r:id="rId2"/>
              </a:rPr>
              <a:t>http://bibliotekawszkole.edu.pl/NPRCz_poradnik.pdf</a:t>
            </a:r>
            <a:endParaRPr lang="pl-PL" dirty="0" smtClean="0"/>
          </a:p>
        </p:txBody>
      </p:sp>
      <p:sp>
        <p:nvSpPr>
          <p:cNvPr id="921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z="2000" b="1" smtClean="0"/>
              <a:t>1. Informacje ogólne o Narodowym Programie Rozwoju Czytelnictwa (NPRCz) na lata 2016-2020.</a:t>
            </a:r>
          </a:p>
          <a:p>
            <a:pPr eaLnBrk="1" hangingPunct="1"/>
            <a:r>
              <a:rPr lang="pl-PL" sz="2000" b="1" smtClean="0"/>
              <a:t>2. Dla kogo program?</a:t>
            </a:r>
          </a:p>
          <a:p>
            <a:pPr eaLnBrk="1" hangingPunct="1"/>
            <a:r>
              <a:rPr lang="pl-PL" sz="2000" b="1" smtClean="0"/>
              <a:t>3. Terminy. </a:t>
            </a:r>
          </a:p>
          <a:p>
            <a:pPr eaLnBrk="1" hangingPunct="1"/>
            <a:r>
              <a:rPr lang="pl-PL" sz="2000" b="1" smtClean="0"/>
              <a:t>4. Ile pieniędzy?</a:t>
            </a:r>
          </a:p>
          <a:p>
            <a:pPr eaLnBrk="1" hangingPunct="1"/>
            <a:r>
              <a:rPr lang="pl-PL" sz="2000" b="1" smtClean="0"/>
              <a:t>5. Pieniądze w latach 2016-2020 tylko raz.</a:t>
            </a:r>
          </a:p>
          <a:p>
            <a:pPr eaLnBrk="1" hangingPunct="1"/>
            <a:r>
              <a:rPr lang="pl-PL" sz="2000" b="1" smtClean="0"/>
              <a:t>6. Co będzie można kupić?</a:t>
            </a:r>
          </a:p>
          <a:p>
            <a:pPr eaLnBrk="1" hangingPunct="1"/>
            <a:r>
              <a:rPr lang="pl-PL" sz="2000" b="1" smtClean="0"/>
              <a:t>7. Kto ocenia wnioski?</a:t>
            </a:r>
          </a:p>
          <a:p>
            <a:pPr eaLnBrk="1" hangingPunct="1"/>
            <a:r>
              <a:rPr lang="pl-PL" sz="2000" b="1" smtClean="0"/>
              <a:t>8. Co we wniosku do organu prowadzącego?</a:t>
            </a:r>
          </a:p>
          <a:p>
            <a:pPr eaLnBrk="1" hangingPunct="1"/>
            <a:r>
              <a:rPr lang="pl-PL" sz="2000" b="1" smtClean="0"/>
              <a:t>9. Co trzeba będzie zrobić w ramach programu?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Informacje ogólne o Narodowym Programie Rozwoju Czytelnictwa (NPRCz) na lata 2016-2020.</a:t>
            </a:r>
            <a:endParaRPr lang="pl-PL" sz="2400" smtClean="0">
              <a:solidFill>
                <a:srgbClr val="FF0000"/>
              </a:solidFill>
            </a:endParaRP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/>
              <a:t>• </a:t>
            </a:r>
            <a:r>
              <a:rPr lang="pl-PL" sz="2800" b="1" smtClean="0"/>
              <a:t>Program został zatwierdzony przez Radę Ministrów</a:t>
            </a:r>
          </a:p>
          <a:p>
            <a:pPr eaLnBrk="1" hangingPunct="1">
              <a:buFont typeface="Arial" charset="0"/>
              <a:buNone/>
            </a:pPr>
            <a:r>
              <a:rPr lang="pl-PL" sz="2800" b="1" smtClean="0"/>
              <a:t>    6 października 2015 r.</a:t>
            </a:r>
          </a:p>
          <a:p>
            <a:pPr eaLnBrk="1" hangingPunct="1">
              <a:buFont typeface="Arial" charset="0"/>
              <a:buNone/>
            </a:pPr>
            <a:r>
              <a:rPr lang="pl-PL" b="1" smtClean="0"/>
              <a:t>• </a:t>
            </a:r>
            <a:r>
              <a:rPr lang="pl-PL" sz="2800" b="1" smtClean="0"/>
              <a:t>Na priorytet  (dotyczący bibliotek szkolnych i pedagogicznych) NPRCz przewidziano 150 mln zł (w r. 2016 r. – 30 mln zł, w 2017 r. – 30 mln zł, w 2018 r. – 30 mln zł, w 2019 r. – 30 mln zł, w 2020r. – 30 mln zł).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Dla kogo program?</a:t>
            </a:r>
            <a:endParaRPr lang="pl-PL" sz="2400" smtClean="0">
              <a:solidFill>
                <a:srgbClr val="FF0000"/>
              </a:solidFill>
            </a:endParaRP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5184775"/>
          </a:xfrm>
        </p:spPr>
        <p:txBody>
          <a:bodyPr/>
          <a:lstStyle/>
          <a:p>
            <a:pPr eaLnBrk="1" hangingPunct="1"/>
            <a:r>
              <a:rPr lang="pl-PL" sz="2000" b="1" smtClean="0">
                <a:solidFill>
                  <a:srgbClr val="00B050"/>
                </a:solidFill>
              </a:rPr>
              <a:t>Do priorytetu 3. NPRCz mogą aplikować:</a:t>
            </a:r>
          </a:p>
          <a:p>
            <a:pPr eaLnBrk="1" hangingPunct="1">
              <a:buFont typeface="Arial" charset="0"/>
              <a:buNone/>
            </a:pPr>
            <a:r>
              <a:rPr lang="pl-PL" sz="2000" b="1" smtClean="0"/>
              <a:t>• publiczne i niepubliczne szkoły podstawowe, gimnazja, szkoły ponadgimnazjalne, z wyłączeniem przedszkoli i szkół dla dorosłych;</a:t>
            </a:r>
          </a:p>
          <a:p>
            <a:pPr eaLnBrk="1" hangingPunct="1">
              <a:buFont typeface="Arial" charset="0"/>
              <a:buNone/>
            </a:pPr>
            <a:r>
              <a:rPr lang="pl-PL" sz="2000" b="1" smtClean="0"/>
              <a:t>• szkoły artystyczne realizujące kształcenie ogólne;</a:t>
            </a:r>
          </a:p>
          <a:p>
            <a:pPr eaLnBrk="1" hangingPunct="1">
              <a:buFont typeface="Arial" charset="0"/>
              <a:buNone/>
            </a:pPr>
            <a:r>
              <a:rPr lang="pl-PL" sz="2000" b="1" smtClean="0"/>
              <a:t>• szkoły, zespoły szkół i szkolne punkty konsultacyjne przy przedstawicielstwach dyplomatycznych, urzędach konsularnych i przedstawicielstwach wojskowych RP działające w ramach Ośrodka Rozwoju Polskiej Edukacji za Granicą;</a:t>
            </a:r>
          </a:p>
          <a:p>
            <a:pPr eaLnBrk="1" hangingPunct="1">
              <a:buFont typeface="Arial" charset="0"/>
              <a:buNone/>
            </a:pPr>
            <a:r>
              <a:rPr lang="pl-PL" sz="2000" b="1" smtClean="0"/>
              <a:t>• publiczne i niepubliczne biblioteki pedagogiczne.</a:t>
            </a:r>
          </a:p>
          <a:p>
            <a:r>
              <a:rPr lang="pl-PL" sz="1800" b="1" i="1" smtClean="0">
                <a:solidFill>
                  <a:srgbClr val="0070C0"/>
                </a:solidFill>
              </a:rPr>
              <a:t>Czy zespół szkół składa jeden wniosek, czy też każda ze szkół zespołu może złożyć wniosek?</a:t>
            </a:r>
          </a:p>
          <a:p>
            <a:pPr>
              <a:buFont typeface="Arial" charset="0"/>
              <a:buNone/>
            </a:pPr>
            <a:r>
              <a:rPr lang="pl-PL" sz="1800" b="1" i="1" smtClean="0">
                <a:solidFill>
                  <a:srgbClr val="0070C0"/>
                </a:solidFill>
              </a:rPr>
              <a:t>Jeżeli zespół szkół stanowi jednostkę organizacyjną, w której jest jedna biblioteka, to zespół składa jeden wniosek. Szkoła wchodząca w skład zespołu może składać wniosek, jeżeli w jej strukturze znajduje się odrębna biblioteka.</a:t>
            </a:r>
          </a:p>
          <a:p>
            <a:pPr eaLnBrk="1" hangingPunct="1"/>
            <a:r>
              <a:rPr lang="pl-PL" sz="2000" b="1" smtClean="0">
                <a:solidFill>
                  <a:srgbClr val="0033CC"/>
                </a:solidFill>
              </a:rPr>
              <a:t>O dofinansowanie poszczególnych szkół lub bibliotek występują właściwe organy prowadzące.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931150" cy="850900"/>
          </a:xfrm>
        </p:spPr>
        <p:txBody>
          <a:bodyPr/>
          <a:lstStyle/>
          <a:p>
            <a:pPr eaLnBrk="1" hangingPunct="1"/>
            <a:r>
              <a:rPr lang="pl-PL" sz="2400" b="1" smtClean="0">
                <a:solidFill>
                  <a:srgbClr val="FF0000"/>
                </a:solidFill>
              </a:rPr>
              <a:t>Terminy</a:t>
            </a:r>
            <a:endParaRPr lang="pl-PL" sz="2400" smtClean="0">
              <a:solidFill>
                <a:srgbClr val="FF0000"/>
              </a:solidFill>
            </a:endParaRPr>
          </a:p>
        </p:txBody>
      </p:sp>
      <p:sp>
        <p:nvSpPr>
          <p:cNvPr id="12291" name="Symbol zastępczy zawartości 2"/>
          <p:cNvSpPr>
            <a:spLocks noGrp="1"/>
          </p:cNvSpPr>
          <p:nvPr>
            <p:ph idx="1"/>
          </p:nvPr>
        </p:nvSpPr>
        <p:spPr>
          <a:xfrm>
            <a:off x="250825" y="1125538"/>
            <a:ext cx="8435975" cy="5327650"/>
          </a:xfrm>
        </p:spPr>
        <p:txBody>
          <a:bodyPr/>
          <a:lstStyle/>
          <a:p>
            <a:pPr eaLnBrk="1" hangingPunct="1"/>
            <a:r>
              <a:rPr lang="pl-PL" b="1" smtClean="0"/>
              <a:t>Wnioski na dofinansowanie w r. 2017 i w następnych  dyrektorzy szkół i bibliotek pedagogicznych muszą złożyć do swoich organów prowadzących w terminie</a:t>
            </a:r>
          </a:p>
          <a:p>
            <a:pPr eaLnBrk="1" hangingPunct="1">
              <a:buFont typeface="Arial" charset="0"/>
              <a:buNone/>
            </a:pPr>
            <a:r>
              <a:rPr lang="pl-PL" b="1" smtClean="0"/>
              <a:t>    do 31 października roku poprzedzającego przyznanie wsparcia finansowego (czyli termin składania wniosków na </a:t>
            </a:r>
            <a:r>
              <a:rPr lang="pl-PL" b="1" smtClean="0">
                <a:solidFill>
                  <a:srgbClr val="FF0000"/>
                </a:solidFill>
              </a:rPr>
              <a:t>r. 2017 minie 31 października 2016 itd.</a:t>
            </a:r>
            <a:r>
              <a:rPr lang="pl-PL" b="1" smtClean="0"/>
              <a:t>).</a:t>
            </a:r>
          </a:p>
          <a:p>
            <a:pPr eaLnBrk="1" hangingPunct="1">
              <a:buFont typeface="Arial" charset="0"/>
              <a:buNone/>
            </a:pPr>
            <a:endParaRPr lang="pl-PL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smtClean="0">
                <a:solidFill>
                  <a:srgbClr val="FF0000"/>
                </a:solidFill>
              </a:rPr>
              <a:t>Terminy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341438"/>
            <a:ext cx="8218487" cy="4784725"/>
          </a:xfrm>
        </p:spPr>
        <p:txBody>
          <a:bodyPr/>
          <a:lstStyle/>
          <a:p>
            <a:r>
              <a:rPr lang="pl-PL" b="1" smtClean="0">
                <a:solidFill>
                  <a:srgbClr val="0033CC"/>
                </a:solidFill>
              </a:rPr>
              <a:t>„Szczegółowy termin realizacji wymagań programu i zrobienia sprawozdania jest w tych umowach, które zostały podpisane z wojewodą. Tam przede wszystkim trzeba zajrzeć.</a:t>
            </a:r>
          </a:p>
          <a:p>
            <a:r>
              <a:rPr lang="pl-PL" b="1" smtClean="0">
                <a:solidFill>
                  <a:srgbClr val="0033CC"/>
                </a:solidFill>
              </a:rPr>
              <a:t>A że termin jest </a:t>
            </a:r>
            <a:r>
              <a:rPr lang="pl-PL" b="1" u="sng" smtClean="0">
                <a:solidFill>
                  <a:srgbClr val="0033CC"/>
                </a:solidFill>
              </a:rPr>
              <a:t>do końca roku</a:t>
            </a:r>
            <a:r>
              <a:rPr lang="pl-PL" b="1" smtClean="0">
                <a:solidFill>
                  <a:srgbClr val="0033CC"/>
                </a:solidFill>
              </a:rPr>
              <a:t>, w którym szkoła dostała dofinansowanie, to wynika to z  rozporządzenia, które jest podstawą prawną NPRCz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pl-PL" b="1" smtClean="0">
                <a:solidFill>
                  <a:srgbClr val="FF0000"/>
                </a:solidFill>
              </a:rPr>
              <a:t>Terminy-</a:t>
            </a:r>
            <a:r>
              <a:rPr lang="pl-PL" b="1" smtClean="0"/>
              <a:t> </a:t>
            </a:r>
            <a:r>
              <a:rPr lang="pl-PL" b="1" smtClean="0">
                <a:solidFill>
                  <a:srgbClr val="FF0000"/>
                </a:solidFill>
              </a:rPr>
              <a:t>Rozliczenie</a:t>
            </a:r>
            <a:r>
              <a:rPr lang="pl-PL" b="1" smtClean="0"/>
              <a:t> </a:t>
            </a:r>
            <a:endParaRPr lang="pl-PL" smtClean="0"/>
          </a:p>
        </p:txBody>
      </p:sp>
      <p:sp>
        <p:nvSpPr>
          <p:cNvPr id="14339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412875"/>
            <a:ext cx="8218487" cy="4713288"/>
          </a:xfrm>
        </p:spPr>
        <p:txBody>
          <a:bodyPr/>
          <a:lstStyle/>
          <a:p>
            <a:pPr>
              <a:buFont typeface="Arial" charset="0"/>
              <a:buNone/>
            </a:pPr>
            <a:endParaRPr lang="pl-PL" sz="2000" b="1" smtClean="0"/>
          </a:p>
          <a:p>
            <a:pPr>
              <a:buFont typeface="Arial" charset="0"/>
              <a:buNone/>
            </a:pPr>
            <a:r>
              <a:rPr lang="pl-PL" sz="2000" b="1" smtClean="0"/>
              <a:t>§ 15. 1. Rozliczenie środków budżetu państwa otrzymanych w ramach wsparcia finansowego przez organy prowadzące</a:t>
            </a:r>
          </a:p>
          <a:p>
            <a:pPr>
              <a:buFont typeface="Arial" charset="0"/>
              <a:buNone/>
            </a:pPr>
            <a:r>
              <a:rPr lang="pl-PL" sz="2000" smtClean="0"/>
              <a:t>2. </a:t>
            </a:r>
            <a:r>
              <a:rPr lang="pl-PL" sz="2000" b="1" smtClean="0">
                <a:solidFill>
                  <a:srgbClr val="0033CC"/>
                </a:solidFill>
              </a:rPr>
              <a:t>Organy prowadzące szkoły lub biblioteki pedagogiczne, o których mowa w § 4 ust. 1 pkt 1–3, w terminie do dnia 15 stycznia roku następującego po roku otrzymania wsparcia finansowego, przekazują wojewodzie sprawozdanie z realizacji Programu, zawierające:</a:t>
            </a:r>
          </a:p>
          <a:p>
            <a:pPr>
              <a:buFont typeface="Arial" charset="0"/>
              <a:buNone/>
            </a:pPr>
            <a:r>
              <a:rPr lang="pl-PL" sz="2000" b="1" smtClean="0">
                <a:solidFill>
                  <a:srgbClr val="0033CC"/>
                </a:solidFill>
              </a:rPr>
              <a:t>1) zestawienie ilościowo-wartościowe wydatków dokonanych w ramach Programu oraz informację o zrealizowanych działaniach, o których mowa odpowiednio w § 3 ust. 1 lub 3;</a:t>
            </a:r>
          </a:p>
          <a:p>
            <a:pPr>
              <a:buFont typeface="Arial" charset="0"/>
              <a:buNone/>
            </a:pPr>
            <a:r>
              <a:rPr lang="pl-PL" sz="2000" b="1" smtClean="0">
                <a:solidFill>
                  <a:srgbClr val="0033CC"/>
                </a:solidFill>
              </a:rPr>
              <a:t>2) wnioski z realizacji Programu.</a:t>
            </a:r>
          </a:p>
          <a:p>
            <a:pPr>
              <a:buFont typeface="Arial" charset="0"/>
              <a:buNone/>
            </a:pPr>
            <a:r>
              <a:rPr lang="pl-PL" sz="2000" b="1" smtClean="0"/>
              <a:t>(Rozporządzenie Rady Ministrów z dnia 6 października 2015 r. w sprawie szczegółowych warunków, form i trybu realizacji Priorytetu 3)</a:t>
            </a:r>
          </a:p>
          <a:p>
            <a:pPr>
              <a:buFont typeface="Arial" charset="0"/>
              <a:buNone/>
            </a:pPr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08962" cy="1368425"/>
          </a:xfrm>
        </p:spPr>
        <p:txBody>
          <a:bodyPr/>
          <a:lstStyle/>
          <a:p>
            <a:r>
              <a:rPr lang="pl-PL" sz="1600" b="1" smtClean="0">
                <a:solidFill>
                  <a:srgbClr val="FF0000"/>
                </a:solidFill>
              </a:rPr>
              <a:t>ROZPORZĄDZENIE</a:t>
            </a:r>
            <a:br>
              <a:rPr lang="pl-PL" sz="1600" b="1" smtClean="0">
                <a:solidFill>
                  <a:srgbClr val="FF0000"/>
                </a:solidFill>
              </a:rPr>
            </a:br>
            <a:r>
              <a:rPr lang="pl-PL" sz="1600" b="1" smtClean="0">
                <a:solidFill>
                  <a:srgbClr val="FF0000"/>
                </a:solidFill>
              </a:rPr>
              <a:t>RADY MINISTRÓW</a:t>
            </a:r>
            <a:br>
              <a:rPr lang="pl-PL" sz="1600" b="1" smtClean="0">
                <a:solidFill>
                  <a:srgbClr val="FF0000"/>
                </a:solidFill>
              </a:rPr>
            </a:br>
            <a:r>
              <a:rPr lang="pl-PL" sz="1600" b="1" smtClean="0">
                <a:solidFill>
                  <a:srgbClr val="FF0000"/>
                </a:solidFill>
              </a:rPr>
              <a:t>z dnia 6 października 2015 r.</a:t>
            </a:r>
            <a:br>
              <a:rPr lang="pl-PL" sz="1600" b="1" smtClean="0">
                <a:solidFill>
                  <a:srgbClr val="FF0000"/>
                </a:solidFill>
              </a:rPr>
            </a:br>
            <a:r>
              <a:rPr lang="pl-PL" sz="1600" b="1" smtClean="0">
                <a:solidFill>
                  <a:srgbClr val="FF0000"/>
                </a:solidFill>
              </a:rPr>
              <a:t>w sprawie szczegółowych warunków, form i trybu realizacji Priorytetu 3</a:t>
            </a:r>
            <a:br>
              <a:rPr lang="pl-PL" sz="1600" b="1" smtClean="0">
                <a:solidFill>
                  <a:srgbClr val="FF0000"/>
                </a:solidFill>
              </a:rPr>
            </a:br>
            <a:r>
              <a:rPr lang="pl-PL" sz="1600" b="1" smtClean="0">
                <a:solidFill>
                  <a:srgbClr val="FF0000"/>
                </a:solidFill>
              </a:rPr>
              <a:t>„Narodowego Programu Rozwoju Czytelnictwa” dotyczącego wspierania w latach 2016–2020 organów</a:t>
            </a:r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600200"/>
            <a:ext cx="8362950" cy="5068888"/>
          </a:xfrm>
        </p:spPr>
        <p:txBody>
          <a:bodyPr/>
          <a:lstStyle/>
          <a:p>
            <a:r>
              <a:rPr lang="pl-PL" sz="1800" b="1" smtClean="0"/>
              <a:t>A tam jest napisane:</a:t>
            </a:r>
          </a:p>
          <a:p>
            <a:r>
              <a:rPr lang="pl-PL" sz="1800" b="1" smtClean="0"/>
              <a:t>§ 15. 1. Rozliczenie środków budżetu państwa otrzymanych w ramach wsparcia finansowego przez organy prowadzące szkoły lub biblioteki pedagogiczne, o których mowa w § 4 ust. 1 pkt 1–3, następuje w terminie i w sposób określony w umowie, o której mowa w § 13 ust. 1, na podstawie przedłożonych wojewodzie dowodów poniesienia wydatków.</a:t>
            </a:r>
          </a:p>
          <a:p>
            <a:r>
              <a:rPr lang="pl-PL" sz="1800" b="1" smtClean="0"/>
              <a:t>2. Organy prowadzące szkoły lub biblioteki pedagogiczne, o których mowa w § 4 ust. 1 pkt 1–3, w terminie do dnia 15 stycznia roku następującego po roku otrzymania wsparcia finansowego, przekazują wojewodzie sprawozdanie z realizacji Programu, zawierające:</a:t>
            </a:r>
          </a:p>
          <a:p>
            <a:r>
              <a:rPr lang="pl-PL" sz="1800" b="1" smtClean="0"/>
              <a:t>1) zestawienie ilościowo-wartościowe wydatków dokonanych w ramach Programu oraz informację o zrealizowanych</a:t>
            </a:r>
          </a:p>
          <a:p>
            <a:r>
              <a:rPr lang="pl-PL" sz="1800" b="1" smtClean="0"/>
              <a:t>działaniach, o których mowa odpowiednio w § 3 ust. 1 lub 3;</a:t>
            </a:r>
          </a:p>
          <a:p>
            <a:r>
              <a:rPr lang="pl-PL" sz="1800" b="1" smtClean="0"/>
              <a:t>2) wnioski z realizacji Programu.</a:t>
            </a:r>
          </a:p>
          <a:p>
            <a:r>
              <a:rPr lang="pl-PL" sz="1800" b="1" i="1" smtClean="0">
                <a:solidFill>
                  <a:srgbClr val="0066FF"/>
                </a:solidFill>
              </a:rPr>
              <a:t>Jeśli organ prowadzący musi do 15 stycznia 2017 r. złożyć sprawozdanie finansowe oraz informację o zrealizowanych działaniach, to musi te informacje dostać wcześniej ze szkół. </a:t>
            </a:r>
          </a:p>
          <a:p>
            <a:endParaRPr lang="pl-PL" sz="2000" smtClean="0"/>
          </a:p>
        </p:txBody>
      </p: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</TotalTime>
  <Words>1903</Words>
  <Application>Microsoft Office PowerPoint</Application>
  <PresentationFormat>Pokaz na ekranie (4:3)</PresentationFormat>
  <Paragraphs>184</Paragraphs>
  <Slides>29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29</vt:i4>
      </vt:variant>
    </vt:vector>
  </HeadingPairs>
  <TitlesOfParts>
    <vt:vector size="38" baseType="lpstr">
      <vt:lpstr>Arial</vt:lpstr>
      <vt:lpstr>Calibri</vt:lpstr>
      <vt:lpstr>Constantia</vt:lpstr>
      <vt:lpstr>Wingdings 2</vt:lpstr>
      <vt:lpstr>Century Schoolbook</vt:lpstr>
      <vt:lpstr>Wingdings</vt:lpstr>
      <vt:lpstr>1_Motyw pakietu Office</vt:lpstr>
      <vt:lpstr>Motyw pakietu Office</vt:lpstr>
      <vt:lpstr>Przepływ</vt:lpstr>
      <vt:lpstr>Priorytet 3. Narodowego Programu Rozwoju Czytelnictwa </vt:lpstr>
      <vt:lpstr>Akt prawny</vt:lpstr>
      <vt:lpstr>http://bibliotekawszkole.edu.pl/NPRCz_poradnik.pdf</vt:lpstr>
      <vt:lpstr>Informacje ogólne o Narodowym Programie Rozwoju Czytelnictwa (NPRCz) na lata 2016-2020.</vt:lpstr>
      <vt:lpstr>Dla kogo program?</vt:lpstr>
      <vt:lpstr>Terminy</vt:lpstr>
      <vt:lpstr>Terminy</vt:lpstr>
      <vt:lpstr>Terminy- Rozliczenie </vt:lpstr>
      <vt:lpstr>ROZPORZĄDZENIE RADY MINISTRÓW z dnia 6 października 2015 r. w sprawie szczegółowych warunków, form i trybu realizacji Priorytetu 3 „Narodowego Programu Rozwoju Czytelnictwa” dotyczącego wspierania w latach 2016–2020 organów</vt:lpstr>
      <vt:lpstr>Kwoty do rozdysponowania</vt:lpstr>
      <vt:lpstr>CZĘŚĆ III - KALKULACJA KOSZTÓW</vt:lpstr>
      <vt:lpstr>Kwoty do rozdysponowania</vt:lpstr>
      <vt:lpstr>Wsparcie finansowe w latach 2016-2020</vt:lpstr>
      <vt:lpstr>Sposób oceny wniosków</vt:lpstr>
      <vt:lpstr>Co będzie można kupić?</vt:lpstr>
      <vt:lpstr>Wniosek do organu prowadzącego</vt:lpstr>
      <vt:lpstr>Wniosek do organu prowadzącego</vt:lpstr>
      <vt:lpstr>Narodowy Program Rozwoju Czytelnictwa  -Programem szkolnym </vt:lpstr>
      <vt:lpstr>Część  II</vt:lpstr>
      <vt:lpstr>Kiedy startujemy z programem?</vt:lpstr>
      <vt:lpstr>Co trzeba będzie zrobić w ramach programu?</vt:lpstr>
      <vt:lpstr>Co trzeba będzie zrobić w ramach programu?</vt:lpstr>
      <vt:lpstr>Współpraca</vt:lpstr>
      <vt:lpstr>Sprawozdanie</vt:lpstr>
      <vt:lpstr>Więcej:</vt:lpstr>
      <vt:lpstr>Narodowy Program Rozwoju Czytelnictwa odpowiedzi na pytania</vt:lpstr>
      <vt:lpstr>Narodowy Program Rozwoju Czytelnictwa-pomysły realizacji</vt:lpstr>
      <vt:lpstr>Narodowy Program Rozwoju Czytelnictwa-pomysły realizacji</vt:lpstr>
      <vt:lpstr>Małgorzata Borcz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Nauczyciel</dc:creator>
  <cp:lastModifiedBy>Windows User</cp:lastModifiedBy>
  <cp:revision>107</cp:revision>
  <dcterms:created xsi:type="dcterms:W3CDTF">2015-10-19T10:21:50Z</dcterms:created>
  <dcterms:modified xsi:type="dcterms:W3CDTF">2016-10-09T17:29:51Z</dcterms:modified>
</cp:coreProperties>
</file>